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04367"/>
            <a:ext cx="9605645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8281" y="256539"/>
            <a:ext cx="10254615" cy="961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751" y="1713483"/>
            <a:ext cx="10317480" cy="3427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7" y="6088947"/>
            <a:ext cx="334327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dityajoshi0/Winning-Space-Race-with-DataScienc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joshi0/Winning-Space-Race-with-DataScienc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joshi0/Winning-Space-Race-with-DataScienc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joshi0/Winning-Space-Race-with-DataScienc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joshi0/Winning-Space-Race-with-DataScienc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tyajoshi0/Winning-Space-Race-with-DataScien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dityajoshi0/Winning-Space-Race-with-DataScienc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dityajoshi0/Winning-Space-Race-with-DataScienc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4495" y="5592571"/>
            <a:ext cx="1731010" cy="55342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lang="en-IN" sz="1800" spc="-175" dirty="0">
                <a:solidFill>
                  <a:srgbClr val="E7E6E6"/>
                </a:solidFill>
                <a:latin typeface="Arial MT"/>
                <a:cs typeface="Arial MT"/>
              </a:rPr>
              <a:t>ADITYA JOSHI</a:t>
            </a:r>
            <a:r>
              <a:rPr sz="1800" spc="-175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Arial MT"/>
                <a:cs typeface="Arial MT"/>
              </a:rPr>
              <a:t>16/11/20</a:t>
            </a:r>
            <a:r>
              <a:rPr lang="en-IN" sz="1800" spc="85" dirty="0">
                <a:solidFill>
                  <a:srgbClr val="E7E6E6"/>
                </a:solidFill>
                <a:latin typeface="Arial MT"/>
                <a:cs typeface="Arial MT"/>
              </a:rPr>
              <a:t>25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7"/>
            <a:ext cx="2104102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07971"/>
            <a:ext cx="6969759" cy="25463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marR="5080" indent="-228600">
              <a:lnSpc>
                <a:spcPts val="2400"/>
              </a:lnSpc>
              <a:spcBef>
                <a:spcPts val="380"/>
              </a:spcBef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determined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labels.</a:t>
            </a:r>
            <a:endParaRPr sz="2200" dirty="0">
              <a:latin typeface="Arial MT"/>
              <a:cs typeface="Arial MT"/>
            </a:endParaRPr>
          </a:p>
          <a:p>
            <a:pPr marL="240665" marR="126364" indent="-228600">
              <a:lnSpc>
                <a:spcPts val="2400"/>
              </a:lnSpc>
              <a:spcBef>
                <a:spcPts val="885"/>
              </a:spcBef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2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site,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occurrence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orbits.</a:t>
            </a:r>
            <a:endParaRPr sz="2200" dirty="0">
              <a:latin typeface="Arial MT"/>
              <a:cs typeface="Arial MT"/>
            </a:endParaRPr>
          </a:p>
          <a:p>
            <a:pPr marL="240665" marR="933450" indent="-228600">
              <a:lnSpc>
                <a:spcPts val="2400"/>
              </a:lnSpc>
              <a:spcBef>
                <a:spcPts val="1010"/>
              </a:spcBef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label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outcome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column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exported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csv.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630"/>
              </a:spcBef>
              <a:buChar char="•"/>
              <a:tabLst>
                <a:tab pos="240665" algn="l"/>
              </a:tabLst>
            </a:pP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Data</a:t>
            </a:r>
            <a:r>
              <a:rPr sz="22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2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Weangling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528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95" dirty="0"/>
              <a:t> </a:t>
            </a:r>
            <a:r>
              <a:rPr spc="-9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0251" y="1535461"/>
            <a:ext cx="3422882" cy="49316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2355"/>
            <a:ext cx="9704705" cy="271869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421640" indent="-228600">
              <a:lnSpc>
                <a:spcPts val="2620"/>
              </a:lnSpc>
              <a:spcBef>
                <a:spcPts val="200"/>
              </a:spcBef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necessary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part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Analysis. 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helps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analyzing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easier 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way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graphs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charts.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55"/>
              </a:spcBef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between 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many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attributes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obtain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their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relationship.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Charts,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Charts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Cat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also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created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analyze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data.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235"/>
              </a:spcBef>
              <a:buFont typeface="Arial MT"/>
              <a:buChar char="•"/>
            </a:pPr>
            <a:endParaRPr sz="2200" dirty="0">
              <a:latin typeface="Arial MT"/>
              <a:cs typeface="Arial MT"/>
            </a:endParaRPr>
          </a:p>
          <a:p>
            <a:pPr marL="240029" indent="-227329">
              <a:lnSpc>
                <a:spcPct val="100000"/>
              </a:lnSpc>
              <a:buChar char="•"/>
              <a:tabLst>
                <a:tab pos="240029" algn="l"/>
              </a:tabLst>
            </a:pPr>
            <a:r>
              <a:rPr sz="2400" spc="-13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2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u="sng" spc="-2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EDA</a:t>
            </a:r>
            <a:r>
              <a:rPr sz="2400" u="sng" spc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24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with</a:t>
            </a:r>
            <a:r>
              <a:rPr sz="2400" u="sng" spc="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Visualization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11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65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50" dirty="0"/>
              <a:t>Data</a:t>
            </a:r>
            <a:r>
              <a:rPr spc="-5" dirty="0"/>
              <a:t> </a:t>
            </a:r>
            <a:r>
              <a:rPr spc="-45" dirty="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65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50" dirty="0"/>
              <a:t>Data</a:t>
            </a:r>
            <a:r>
              <a:rPr spc="-5" dirty="0"/>
              <a:t> </a:t>
            </a:r>
            <a:r>
              <a:rPr spc="-45" dirty="0"/>
              <a:t>Visualization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876" y="1535502"/>
            <a:ext cx="5768451" cy="41486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3981" y="1535503"/>
            <a:ext cx="5429077" cy="38853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14067"/>
            <a:ext cx="9333865" cy="28702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1300" marR="332105" indent="-228600">
              <a:lnSpc>
                <a:spcPts val="2590"/>
              </a:lnSpc>
              <a:spcBef>
                <a:spcPts val="225"/>
              </a:spcBef>
              <a:buChar char="•"/>
              <a:tabLst>
                <a:tab pos="241300" algn="l"/>
              </a:tabLst>
            </a:pPr>
            <a:r>
              <a:rPr sz="2200" spc="-254" dirty="0">
                <a:latin typeface="Arial MT"/>
                <a:cs typeface="Arial MT"/>
              </a:rPr>
              <a:t>We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will</a:t>
            </a:r>
            <a:r>
              <a:rPr sz="2200" spc="-1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adding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data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55" dirty="0">
                <a:latin typeface="Arial MT"/>
                <a:cs typeface="Arial MT"/>
              </a:rPr>
              <a:t> database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65" dirty="0">
                <a:latin typeface="Arial MT"/>
                <a:cs typeface="Arial MT"/>
              </a:rPr>
              <a:t>where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90" dirty="0">
                <a:latin typeface="Arial MT"/>
                <a:cs typeface="Arial MT"/>
              </a:rPr>
              <a:t>can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query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reuired </a:t>
            </a:r>
            <a:r>
              <a:rPr sz="2200" spc="-40" dirty="0">
                <a:latin typeface="Arial MT"/>
                <a:cs typeface="Arial MT"/>
              </a:rPr>
              <a:t>results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using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SQL.</a:t>
            </a:r>
            <a:endParaRPr sz="2200" dirty="0">
              <a:latin typeface="Arial MT"/>
              <a:cs typeface="Arial MT"/>
            </a:endParaRPr>
          </a:p>
          <a:p>
            <a:pPr marL="241300" marR="468630" indent="-228600">
              <a:lnSpc>
                <a:spcPts val="2620"/>
              </a:lnSpc>
              <a:spcBef>
                <a:spcPts val="1495"/>
              </a:spcBef>
              <a:buChar char="•"/>
              <a:tabLst>
                <a:tab pos="241300" algn="l"/>
              </a:tabLst>
            </a:pPr>
            <a:r>
              <a:rPr sz="2200" spc="-254" dirty="0">
                <a:latin typeface="Arial MT"/>
                <a:cs typeface="Arial MT"/>
              </a:rPr>
              <a:t>We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spc="-105" dirty="0">
                <a:latin typeface="Arial MT"/>
                <a:cs typeface="Arial MT"/>
              </a:rPr>
              <a:t>have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40" dirty="0">
                <a:latin typeface="Arial MT"/>
                <a:cs typeface="Arial MT"/>
              </a:rPr>
              <a:t>displayed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110" dirty="0">
                <a:latin typeface="Arial MT"/>
                <a:cs typeface="Arial MT"/>
              </a:rPr>
              <a:t>names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22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unique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0" dirty="0">
                <a:latin typeface="Arial MT"/>
                <a:cs typeface="Arial MT"/>
              </a:rPr>
              <a:t>launch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65" dirty="0">
                <a:latin typeface="Arial MT"/>
                <a:cs typeface="Arial MT"/>
              </a:rPr>
              <a:t>sites,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total</a:t>
            </a:r>
            <a:r>
              <a:rPr sz="2200" spc="-30" dirty="0">
                <a:latin typeface="Arial MT"/>
                <a:cs typeface="Arial MT"/>
              </a:rPr>
              <a:t> payload </a:t>
            </a:r>
            <a:r>
              <a:rPr sz="2200" spc="-65" dirty="0">
                <a:latin typeface="Arial MT"/>
                <a:cs typeface="Arial MT"/>
              </a:rPr>
              <a:t>mass </a:t>
            </a:r>
            <a:r>
              <a:rPr sz="2200" spc="-25" dirty="0">
                <a:latin typeface="Arial MT"/>
                <a:cs typeface="Arial MT"/>
              </a:rPr>
              <a:t>carried</a:t>
            </a:r>
            <a:r>
              <a:rPr sz="2200" spc="-1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by</a:t>
            </a:r>
            <a:r>
              <a:rPr sz="2200" spc="-1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boosters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spc="-55" dirty="0">
                <a:latin typeface="Arial MT"/>
                <a:cs typeface="Arial MT"/>
              </a:rPr>
              <a:t>launched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85" dirty="0">
                <a:latin typeface="Arial MT"/>
                <a:cs typeface="Arial MT"/>
              </a:rPr>
              <a:t>NASA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254" dirty="0">
                <a:latin typeface="Arial MT"/>
                <a:cs typeface="Arial MT"/>
              </a:rPr>
              <a:t>(CRS)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and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80" dirty="0">
                <a:latin typeface="Arial MT"/>
                <a:cs typeface="Arial MT"/>
              </a:rPr>
              <a:t>many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more,</a:t>
            </a:r>
            <a:endParaRPr sz="2200" dirty="0">
              <a:latin typeface="Arial MT"/>
              <a:cs typeface="Arial MT"/>
            </a:endParaRPr>
          </a:p>
          <a:p>
            <a:pPr marL="241300" marR="5080" indent="-228600">
              <a:lnSpc>
                <a:spcPct val="102699"/>
              </a:lnSpc>
              <a:spcBef>
                <a:spcPts val="1185"/>
              </a:spcBef>
              <a:buChar char="•"/>
              <a:tabLst>
                <a:tab pos="241300" algn="l"/>
              </a:tabLst>
            </a:pPr>
            <a:r>
              <a:rPr sz="2200" spc="-254" dirty="0">
                <a:latin typeface="Arial MT"/>
                <a:cs typeface="Arial MT"/>
              </a:rPr>
              <a:t>We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spc="-90" dirty="0">
                <a:latin typeface="Arial MT"/>
                <a:cs typeface="Arial MT"/>
              </a:rPr>
              <a:t>can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215" dirty="0">
                <a:latin typeface="Arial MT"/>
                <a:cs typeface="Arial MT"/>
              </a:rPr>
              <a:t>SQL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and</a:t>
            </a:r>
            <a:r>
              <a:rPr sz="2200" spc="-14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extract</a:t>
            </a:r>
            <a:r>
              <a:rPr sz="2200" spc="-1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data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75" dirty="0">
                <a:latin typeface="Arial MT"/>
                <a:cs typeface="Arial MT"/>
              </a:rPr>
              <a:t>analysis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using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Pattern</a:t>
            </a:r>
            <a:r>
              <a:rPr sz="2200" spc="-50" dirty="0">
                <a:latin typeface="Arial MT"/>
                <a:cs typeface="Arial MT"/>
              </a:rPr>
              <a:t> Matching, </a:t>
            </a:r>
            <a:r>
              <a:rPr sz="2200" spc="-40" dirty="0">
                <a:latin typeface="Arial MT"/>
                <a:cs typeface="Arial MT"/>
              </a:rPr>
              <a:t>Buil-</a:t>
            </a:r>
            <a:r>
              <a:rPr sz="2200" spc="-25" dirty="0">
                <a:latin typeface="Arial MT"/>
                <a:cs typeface="Arial MT"/>
              </a:rPr>
              <a:t>in </a:t>
            </a:r>
            <a:r>
              <a:rPr sz="2200" spc="-55" dirty="0">
                <a:latin typeface="Arial MT"/>
                <a:cs typeface="Arial MT"/>
              </a:rPr>
              <a:t>Mathematical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50" dirty="0">
                <a:latin typeface="Arial MT"/>
                <a:cs typeface="Arial MT"/>
              </a:rPr>
              <a:t>Functions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and</a:t>
            </a:r>
            <a:r>
              <a:rPr sz="2200" spc="-80" dirty="0">
                <a:latin typeface="Arial MT"/>
                <a:cs typeface="Arial MT"/>
              </a:rPr>
              <a:t> many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more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50"/>
              </a:spcBef>
              <a:buChar char="•"/>
              <a:tabLst>
                <a:tab pos="240665" algn="l"/>
              </a:tabLst>
            </a:pPr>
            <a:r>
              <a:rPr sz="2000" spc="-12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 the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sz="2000" u="sng" spc="-1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EDA</a:t>
            </a:r>
            <a:r>
              <a:rPr sz="2000" u="sng" spc="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2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with</a:t>
            </a:r>
            <a:r>
              <a:rPr sz="20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20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SQL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80" dirty="0"/>
              <a:t> </a:t>
            </a:r>
            <a:r>
              <a:rPr dirty="0"/>
              <a:t>with</a:t>
            </a:r>
            <a:r>
              <a:rPr spc="85" dirty="0"/>
              <a:t> </a:t>
            </a:r>
            <a:r>
              <a:rPr spc="-360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85" dirty="0"/>
              <a:t> </a:t>
            </a:r>
            <a:r>
              <a:rPr dirty="0"/>
              <a:t>with</a:t>
            </a:r>
            <a:r>
              <a:rPr spc="85" dirty="0"/>
              <a:t> </a:t>
            </a:r>
            <a:r>
              <a:rPr spc="-345" dirty="0"/>
              <a:t>SQL</a:t>
            </a:r>
            <a:r>
              <a:rPr spc="90" dirty="0"/>
              <a:t> </a:t>
            </a:r>
            <a:r>
              <a:rPr spc="-370" dirty="0"/>
              <a:t>EXAMPLES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0011" y="1644307"/>
            <a:ext cx="11212830" cy="3800475"/>
            <a:chOff x="770011" y="1644307"/>
            <a:chExt cx="11212830" cy="3800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011" y="1644307"/>
              <a:ext cx="3352800" cy="2679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6045" y="1668810"/>
              <a:ext cx="7826288" cy="37756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317244"/>
            <a:ext cx="10296525" cy="45415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68580" indent="-228600">
              <a:lnSpc>
                <a:spcPts val="2400"/>
              </a:lnSpc>
              <a:spcBef>
                <a:spcPts val="380"/>
              </a:spcBef>
              <a:buChar char="•"/>
              <a:tabLst>
                <a:tab pos="241300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marked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sites,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objects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such 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markers,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circles,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lines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to mark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2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map.</a:t>
            </a:r>
            <a:endParaRPr sz="2200" dirty="0">
              <a:latin typeface="Arial MT"/>
              <a:cs typeface="Arial MT"/>
            </a:endParaRPr>
          </a:p>
          <a:p>
            <a:pPr marL="241300" marR="5080" indent="-228600">
              <a:lnSpc>
                <a:spcPts val="2400"/>
              </a:lnSpc>
              <a:spcBef>
                <a:spcPts val="1295"/>
              </a:spcBef>
              <a:buChar char="•"/>
              <a:tabLst>
                <a:tab pos="241300" algn="l"/>
                <a:tab pos="32512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assigned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feature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(failure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success)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 MT"/>
                <a:cs typeface="Arial MT"/>
              </a:rPr>
              <a:t>0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1.i.e.,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0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failure,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 MT"/>
                <a:cs typeface="Arial MT"/>
              </a:rPr>
              <a:t>1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success.</a:t>
            </a:r>
            <a:endParaRPr sz="2200" dirty="0">
              <a:latin typeface="Arial MT"/>
              <a:cs typeface="Arial MT"/>
            </a:endParaRPr>
          </a:p>
          <a:p>
            <a:pPr marL="241300" marR="844550" indent="-228600">
              <a:lnSpc>
                <a:spcPts val="2400"/>
              </a:lnSpc>
              <a:spcBef>
                <a:spcPts val="1390"/>
              </a:spcBef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color-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labeled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marker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clusters,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identified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have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relatively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rate.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040"/>
              </a:spcBef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calculated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distances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between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proximities.</a:t>
            </a:r>
            <a:endParaRPr sz="2200" dirty="0">
              <a:latin typeface="Arial MT"/>
              <a:cs typeface="Arial MT"/>
            </a:endParaRPr>
          </a:p>
          <a:p>
            <a:pPr marL="240029" indent="-227329">
              <a:lnSpc>
                <a:spcPct val="100000"/>
              </a:lnSpc>
              <a:spcBef>
                <a:spcPts val="1145"/>
              </a:spcBef>
              <a:buChar char="•"/>
              <a:tabLst>
                <a:tab pos="240029" algn="l"/>
                <a:tab pos="6306185" algn="l"/>
              </a:tabLst>
            </a:pPr>
            <a:r>
              <a:rPr sz="2400" spc="-13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u="sng" spc="-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Visual</a:t>
            </a:r>
            <a:r>
              <a:rPr sz="24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24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analytics</a:t>
            </a:r>
            <a:r>
              <a:rPr sz="24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of</a:t>
            </a:r>
            <a:r>
              <a:rPr sz="24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	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folium</a:t>
            </a:r>
            <a:endParaRPr sz="24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135"/>
              </a:spcBef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answered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some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question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instance:</a:t>
            </a:r>
            <a:endParaRPr sz="22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240"/>
              </a:spcBef>
              <a:buFont typeface="Wingdings"/>
              <a:buChar char=""/>
              <a:tabLst>
                <a:tab pos="697865" algn="l"/>
              </a:tabLst>
            </a:pP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8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near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railways,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highways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coastlines.</a:t>
            </a:r>
            <a:endParaRPr sz="18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155"/>
              </a:spcBef>
              <a:buFont typeface="Wingdings"/>
              <a:buChar char="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Do</a:t>
            </a:r>
            <a:r>
              <a:rPr sz="18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keep</a:t>
            </a:r>
            <a:r>
              <a:rPr sz="18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certain</a:t>
            </a:r>
            <a:r>
              <a:rPr sz="18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800" spc="-70" dirty="0">
                <a:solidFill>
                  <a:srgbClr val="292929"/>
                </a:solidFill>
                <a:latin typeface="Arial MT"/>
                <a:cs typeface="Arial MT"/>
              </a:rPr>
              <a:t> away</a:t>
            </a:r>
            <a:r>
              <a:rPr sz="18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cities.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40" dirty="0"/>
              <a:t>an</a:t>
            </a:r>
            <a:r>
              <a:rPr spc="-130" dirty="0"/>
              <a:t> </a:t>
            </a:r>
            <a:r>
              <a:rPr spc="-70" dirty="0"/>
              <a:t>Interactive</a:t>
            </a:r>
            <a:r>
              <a:rPr spc="-135" dirty="0"/>
              <a:t> </a:t>
            </a:r>
            <a:r>
              <a:rPr spc="-55" dirty="0"/>
              <a:t>Map</a:t>
            </a:r>
            <a:r>
              <a:rPr spc="-130" dirty="0"/>
              <a:t> </a:t>
            </a:r>
            <a:r>
              <a:rPr dirty="0"/>
              <a:t>with</a:t>
            </a:r>
            <a:r>
              <a:rPr spc="-135" dirty="0"/>
              <a:t> </a:t>
            </a:r>
            <a:r>
              <a:rPr spc="-25" dirty="0"/>
              <a:t>Folium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2355"/>
            <a:ext cx="9378315" cy="28562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382905" indent="-228600">
              <a:lnSpc>
                <a:spcPts val="2620"/>
              </a:lnSpc>
              <a:spcBef>
                <a:spcPts val="200"/>
              </a:spcBef>
              <a:buChar char="•"/>
              <a:tabLst>
                <a:tab pos="241300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created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real-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time</a:t>
            </a:r>
            <a:r>
              <a:rPr sz="22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provides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better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view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Graphs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Charts.</a:t>
            </a:r>
            <a:endParaRPr sz="2200" dirty="0">
              <a:latin typeface="Arial MT"/>
              <a:cs typeface="Arial MT"/>
            </a:endParaRPr>
          </a:p>
          <a:p>
            <a:pPr marL="241300" marR="897255" indent="-228600">
              <a:lnSpc>
                <a:spcPts val="2620"/>
              </a:lnSpc>
              <a:spcBef>
                <a:spcPts val="1460"/>
              </a:spcBef>
              <a:buChar char="•"/>
              <a:tabLst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because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provides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real-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time 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experience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users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great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view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2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data.</a:t>
            </a:r>
            <a:endParaRPr sz="2200" dirty="0">
              <a:latin typeface="Arial MT"/>
              <a:cs typeface="Arial MT"/>
            </a:endParaRPr>
          </a:p>
          <a:p>
            <a:pPr marL="241300" marR="5080" indent="-228600">
              <a:lnSpc>
                <a:spcPct val="102699"/>
              </a:lnSpc>
              <a:spcBef>
                <a:spcPts val="1185"/>
              </a:spcBef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dropdown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dashboard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launch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EDA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2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particular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site.</a:t>
            </a:r>
            <a:endParaRPr sz="2200" dirty="0">
              <a:latin typeface="Arial MT"/>
              <a:cs typeface="Arial MT"/>
            </a:endParaRPr>
          </a:p>
          <a:p>
            <a:pPr marL="240029" indent="-227329">
              <a:lnSpc>
                <a:spcPct val="100000"/>
              </a:lnSpc>
              <a:spcBef>
                <a:spcPts val="760"/>
              </a:spcBef>
              <a:buChar char="•"/>
              <a:tabLst>
                <a:tab pos="240029" algn="l"/>
              </a:tabLst>
            </a:pPr>
            <a:r>
              <a:rPr sz="2400" spc="-13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Plotly</a:t>
            </a:r>
            <a:r>
              <a:rPr sz="24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Dash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71481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270" dirty="0"/>
              <a:t>a</a:t>
            </a:r>
            <a:r>
              <a:rPr spc="15" dirty="0"/>
              <a:t> </a:t>
            </a:r>
            <a:r>
              <a:rPr spc="-100" dirty="0"/>
              <a:t>Dashboard</a:t>
            </a:r>
            <a:r>
              <a:rPr spc="-5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Plotly</a:t>
            </a:r>
            <a:r>
              <a:rPr spc="-55" dirty="0"/>
              <a:t> </a:t>
            </a:r>
            <a:r>
              <a:rPr spc="-70" dirty="0"/>
              <a:t>Dash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2355"/>
            <a:ext cx="9427210" cy="342137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5080" indent="-228600">
              <a:lnSpc>
                <a:spcPts val="2620"/>
              </a:lnSpc>
              <a:spcBef>
                <a:spcPts val="200"/>
              </a:spcBef>
              <a:buChar char="•"/>
              <a:tabLst>
                <a:tab pos="241300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loaded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numpy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pandas,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transformed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data,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our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testing.</a:t>
            </a:r>
            <a:endParaRPr sz="2200" dirty="0">
              <a:latin typeface="Arial MT"/>
              <a:cs typeface="Arial MT"/>
            </a:endParaRPr>
          </a:p>
          <a:p>
            <a:pPr marL="241300" marR="1805305" indent="-228600">
              <a:lnSpc>
                <a:spcPts val="2620"/>
              </a:lnSpc>
              <a:spcBef>
                <a:spcPts val="1460"/>
              </a:spcBef>
              <a:buChar char="•"/>
              <a:tabLst>
                <a:tab pos="241300" algn="l"/>
                <a:tab pos="32512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built</a:t>
            </a:r>
            <a:r>
              <a:rPr sz="2200" spc="-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different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tune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different 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hyperparameters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GridSearchCV.</a:t>
            </a:r>
            <a:endParaRPr sz="2200" dirty="0">
              <a:latin typeface="Arial MT"/>
              <a:cs typeface="Arial MT"/>
            </a:endParaRPr>
          </a:p>
          <a:p>
            <a:pPr marL="241300" marR="469265" indent="-228600">
              <a:lnSpc>
                <a:spcPct val="102699"/>
              </a:lnSpc>
              <a:spcBef>
                <a:spcPts val="1185"/>
              </a:spcBef>
              <a:buChar char="•"/>
              <a:tabLst>
                <a:tab pos="241300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metric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model,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improved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feature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engineering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algorithm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tuning.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65"/>
              </a:spcBef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found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performing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model.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Char char="•"/>
              <a:tabLst>
                <a:tab pos="240665" algn="l"/>
              </a:tabLst>
            </a:pP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link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Modelling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528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Predictive</a:t>
            </a:r>
            <a:r>
              <a:rPr spc="-114" dirty="0"/>
              <a:t> </a:t>
            </a:r>
            <a:r>
              <a:rPr spc="-105" dirty="0"/>
              <a:t>Analysis</a:t>
            </a:r>
            <a:r>
              <a:rPr spc="-110" dirty="0"/>
              <a:t> </a:t>
            </a:r>
            <a:r>
              <a:rPr spc="-100" dirty="0"/>
              <a:t>(Classification)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9865" y="1814067"/>
            <a:ext cx="4251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865" y="3350260"/>
            <a:ext cx="3776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samples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865" y="4889500"/>
            <a:ext cx="34353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: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6170" y="143002"/>
            <a:ext cx="3123001" cy="266496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493897" y="2960311"/>
            <a:ext cx="6522720" cy="3851275"/>
            <a:chOff x="4493897" y="2960311"/>
            <a:chExt cx="6522720" cy="38512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6092" y="2960311"/>
              <a:ext cx="6200077" cy="1369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3897" y="4330301"/>
              <a:ext cx="2623593" cy="248105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18</a:t>
            </a:fld>
            <a:endParaRPr spc="4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0"/>
                </a:moveTo>
                <a:lnTo>
                  <a:pt x="0" y="0"/>
                </a:lnTo>
                <a:lnTo>
                  <a:pt x="0" y="369332"/>
                </a:lnTo>
                <a:lnTo>
                  <a:pt x="1058302" y="369332"/>
                </a:lnTo>
                <a:lnTo>
                  <a:pt x="1058302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9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6" y="1951227"/>
            <a:ext cx="2544445" cy="309499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45"/>
              </a:spcBef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40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65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45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14662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280" y="4986020"/>
            <a:ext cx="9321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plot,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flight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amount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site, 	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greater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rate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7415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40" dirty="0"/>
              <a:t> </a:t>
            </a:r>
            <a:r>
              <a:rPr spc="-95" dirty="0"/>
              <a:t>Number</a:t>
            </a:r>
            <a:r>
              <a:rPr spc="-110" dirty="0"/>
              <a:t> </a:t>
            </a:r>
            <a:r>
              <a:rPr spc="-170" dirty="0"/>
              <a:t>vs.</a:t>
            </a:r>
            <a:r>
              <a:rPr spc="-85" dirty="0"/>
              <a:t> </a:t>
            </a:r>
            <a:r>
              <a:rPr spc="-130" dirty="0"/>
              <a:t>Launch</a:t>
            </a:r>
            <a:r>
              <a:rPr spc="-114" dirty="0"/>
              <a:t> </a:t>
            </a:r>
            <a:r>
              <a:rPr spc="-3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540" y="1369232"/>
            <a:ext cx="9897761" cy="31975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254" y="1527555"/>
            <a:ext cx="972820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0665" marR="5080" indent="-228600">
              <a:lnSpc>
                <a:spcPts val="2620"/>
              </a:lnSpc>
              <a:spcBef>
                <a:spcPts val="200"/>
              </a:spcBef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heavier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2200" spc="-280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Arial MT"/>
                <a:cs typeface="Arial MT"/>
              </a:rPr>
              <a:t>LC</a:t>
            </a:r>
            <a:r>
              <a:rPr sz="2200" spc="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39A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Arial MT"/>
                <a:cs typeface="Arial MT"/>
              </a:rPr>
              <a:t>SLC</a:t>
            </a:r>
            <a:r>
              <a:rPr sz="2200" spc="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4720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Payload</a:t>
            </a:r>
            <a:r>
              <a:rPr spc="-95" dirty="0"/>
              <a:t> </a:t>
            </a:r>
            <a:r>
              <a:rPr spc="-170" dirty="0"/>
              <a:t>vs.</a:t>
            </a:r>
            <a:r>
              <a:rPr spc="-85" dirty="0"/>
              <a:t> </a:t>
            </a:r>
            <a:r>
              <a:rPr spc="-135" dirty="0"/>
              <a:t>Launch</a:t>
            </a:r>
            <a:r>
              <a:rPr spc="-90" dirty="0"/>
              <a:t> </a:t>
            </a:r>
            <a:r>
              <a:rPr spc="-6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737" y="2514948"/>
            <a:ext cx="9917151" cy="29837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41779"/>
            <a:ext cx="102120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plot,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ES-</a:t>
            </a:r>
            <a:r>
              <a:rPr sz="2400" dirty="0">
                <a:latin typeface="Calibri"/>
                <a:cs typeface="Calibri"/>
              </a:rPr>
              <a:t>L1,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GEO,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HEO,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SSO,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VLEO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success 	</a:t>
            </a:r>
            <a:r>
              <a:rPr sz="2400" spc="-20" dirty="0"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7415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Success</a:t>
            </a:r>
            <a:r>
              <a:rPr spc="5" dirty="0"/>
              <a:t> </a:t>
            </a:r>
            <a:r>
              <a:rPr spc="-165" dirty="0"/>
              <a:t>Rate</a:t>
            </a:r>
            <a:r>
              <a:rPr spc="-15" dirty="0"/>
              <a:t> </a:t>
            </a:r>
            <a:r>
              <a:rPr spc="-170" dirty="0"/>
              <a:t>vs.</a:t>
            </a:r>
            <a:r>
              <a:rPr spc="-5" dirty="0"/>
              <a:t> </a:t>
            </a:r>
            <a:r>
              <a:rPr dirty="0"/>
              <a:t>Orbit </a:t>
            </a:r>
            <a:r>
              <a:rPr spc="-114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635" y="2508421"/>
            <a:ext cx="10199974" cy="31035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2078228"/>
            <a:ext cx="9961245" cy="1113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0029" marR="5080" indent="-227329" algn="just">
              <a:lnSpc>
                <a:spcPct val="98700"/>
              </a:lnSpc>
              <a:spcBef>
                <a:spcPts val="13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below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Flight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vs.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Orbit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type.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observe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	</a:t>
            </a:r>
            <a:r>
              <a:rPr sz="2400" dirty="0">
                <a:latin typeface="Calibri"/>
                <a:cs typeface="Calibri"/>
              </a:rPr>
              <a:t>LEO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orbit,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flights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orbit, 	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relationship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flight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orbit.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7415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80" dirty="0"/>
              <a:t> </a:t>
            </a:r>
            <a:r>
              <a:rPr spc="-95" dirty="0"/>
              <a:t>Number</a:t>
            </a:r>
            <a:r>
              <a:rPr spc="-80" dirty="0"/>
              <a:t> </a:t>
            </a:r>
            <a:r>
              <a:rPr spc="-170" dirty="0"/>
              <a:t>vs.</a:t>
            </a:r>
            <a:r>
              <a:rPr spc="-80" dirty="0"/>
              <a:t> </a:t>
            </a:r>
            <a:r>
              <a:rPr dirty="0"/>
              <a:t>Orbit</a:t>
            </a:r>
            <a:r>
              <a:rPr spc="-80" dirty="0"/>
              <a:t> </a:t>
            </a:r>
            <a:r>
              <a:rPr spc="-11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1611" y="3326672"/>
            <a:ext cx="3398107" cy="28997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48" y="1517396"/>
            <a:ext cx="10344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observe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heavy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payloads,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successful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PO, 	</a:t>
            </a:r>
            <a:r>
              <a:rPr sz="2400" dirty="0">
                <a:latin typeface="Calibri"/>
                <a:cs typeface="Calibri"/>
              </a:rPr>
              <a:t>LEO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orbits.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7415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Payload</a:t>
            </a:r>
            <a:r>
              <a:rPr spc="-55" dirty="0"/>
              <a:t> </a:t>
            </a:r>
            <a:r>
              <a:rPr spc="-170" dirty="0"/>
              <a:t>vs.</a:t>
            </a:r>
            <a:r>
              <a:rPr spc="-5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5427" y="2024245"/>
            <a:ext cx="4549344" cy="37307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48" y="1334515"/>
            <a:ext cx="10222865" cy="7086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0029" marR="5080" indent="-227329">
              <a:lnSpc>
                <a:spcPts val="25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plot,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observe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2013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kept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increasing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till 	</a:t>
            </a:r>
            <a:r>
              <a:rPr sz="2400" spc="-10" dirty="0">
                <a:latin typeface="Calibri"/>
                <a:cs typeface="Calibri"/>
              </a:rPr>
              <a:t>2020.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Launch</a:t>
            </a:r>
            <a:r>
              <a:rPr spc="-60" dirty="0"/>
              <a:t> </a:t>
            </a:r>
            <a:r>
              <a:rPr spc="-265" dirty="0"/>
              <a:t>Success</a:t>
            </a:r>
            <a:r>
              <a:rPr spc="10" dirty="0"/>
              <a:t> </a:t>
            </a:r>
            <a:r>
              <a:rPr spc="-175" dirty="0"/>
              <a:t>Yearly</a:t>
            </a:r>
            <a:r>
              <a:rPr spc="-20" dirty="0"/>
              <a:t> </a:t>
            </a:r>
            <a:r>
              <a:rPr spc="-12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974" y="1921476"/>
            <a:ext cx="5248954" cy="37749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4388"/>
            <a:ext cx="9455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key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DISTINCT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unique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	</a:t>
            </a:r>
            <a:r>
              <a:rPr sz="2400" dirty="0">
                <a:latin typeface="Calibri"/>
                <a:cs typeface="Calibri"/>
              </a:rPr>
              <a:t>SpaceX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4491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spc="-130" dirty="0"/>
              <a:t>Launch</a:t>
            </a:r>
            <a:r>
              <a:rPr spc="-85" dirty="0"/>
              <a:t> </a:t>
            </a:r>
            <a:r>
              <a:rPr spc="-70" dirty="0"/>
              <a:t>Site</a:t>
            </a:r>
            <a:r>
              <a:rPr spc="-90" dirty="0"/>
              <a:t> </a:t>
            </a:r>
            <a:r>
              <a:rPr spc="-190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9145" y="2352374"/>
            <a:ext cx="6862118" cy="4082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4388"/>
            <a:ext cx="9020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below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display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records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begin 	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`CCA`.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528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Launch </a:t>
            </a:r>
            <a:r>
              <a:rPr spc="-70" dirty="0"/>
              <a:t>Site</a:t>
            </a:r>
            <a:r>
              <a:rPr spc="-100" dirty="0"/>
              <a:t> </a:t>
            </a:r>
            <a:r>
              <a:rPr spc="-229" dirty="0"/>
              <a:t>Names</a:t>
            </a:r>
            <a:r>
              <a:rPr spc="-30" dirty="0"/>
              <a:t> Begin</a:t>
            </a:r>
            <a:r>
              <a:rPr spc="-85" dirty="0"/>
              <a:t> </a:t>
            </a:r>
            <a:r>
              <a:rPr dirty="0"/>
              <a:t>with</a:t>
            </a:r>
            <a:r>
              <a:rPr spc="-85" dirty="0"/>
              <a:t> </a:t>
            </a:r>
            <a:r>
              <a:rPr spc="-16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0021" y="2324905"/>
            <a:ext cx="6421621" cy="32013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4388"/>
            <a:ext cx="9187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calculated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total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payload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carried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boosters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NASA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45596 	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below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Total</a:t>
            </a:r>
            <a:r>
              <a:rPr spc="-120" dirty="0"/>
              <a:t> </a:t>
            </a:r>
            <a:r>
              <a:rPr spc="-135" dirty="0"/>
              <a:t>Payload</a:t>
            </a:r>
            <a:r>
              <a:rPr spc="-114" dirty="0"/>
              <a:t> </a:t>
            </a:r>
            <a:r>
              <a:rPr spc="-16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372" y="2879124"/>
            <a:ext cx="9313735" cy="21767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4388"/>
            <a:ext cx="9489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calculated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average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payload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carried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booster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version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F9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v1.1 	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2928.4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528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Average</a:t>
            </a:r>
            <a:r>
              <a:rPr spc="-114" dirty="0"/>
              <a:t> </a:t>
            </a:r>
            <a:r>
              <a:rPr spc="-135" dirty="0"/>
              <a:t>Payload</a:t>
            </a:r>
            <a:r>
              <a:rPr spc="-114" dirty="0"/>
              <a:t> </a:t>
            </a:r>
            <a:r>
              <a:rPr spc="-215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85" dirty="0"/>
              <a:t> </a:t>
            </a:r>
            <a:r>
              <a:rPr dirty="0"/>
              <a:t>F9</a:t>
            </a:r>
            <a:r>
              <a:rPr spc="-85" dirty="0"/>
              <a:t> </a:t>
            </a:r>
            <a:r>
              <a:rPr spc="-2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0" y="2755558"/>
            <a:ext cx="10920867" cy="205586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2" y="1717547"/>
            <a:ext cx="6808470" cy="327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collected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SpaceX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API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Scraping.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wrangling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clean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preprocess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EDA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conducted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visualizations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SQL.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44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spc="-10" dirty="0">
                <a:latin typeface="Calibri"/>
                <a:cs typeface="Calibri"/>
              </a:rPr>
              <a:t>Interactive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Folium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Plotly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Dash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dashboard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developed.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Classification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built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Falcon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9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landing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Executive</a:t>
            </a:r>
            <a:r>
              <a:rPr spc="-40" dirty="0"/>
              <a:t> </a:t>
            </a:r>
            <a:r>
              <a:rPr spc="-16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1" y="3155556"/>
            <a:ext cx="9410698" cy="1790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65" dirty="0"/>
              <a:t> </a:t>
            </a:r>
            <a:r>
              <a:rPr spc="-175" dirty="0"/>
              <a:t>Successful</a:t>
            </a:r>
            <a:r>
              <a:rPr spc="-85" dirty="0"/>
              <a:t> </a:t>
            </a:r>
            <a:r>
              <a:rPr spc="-95" dirty="0"/>
              <a:t>Ground</a:t>
            </a:r>
            <a:r>
              <a:rPr spc="-120" dirty="0"/>
              <a:t> </a:t>
            </a:r>
            <a:r>
              <a:rPr spc="-50" dirty="0"/>
              <a:t>Landing</a:t>
            </a:r>
            <a:r>
              <a:rPr spc="-120" dirty="0"/>
              <a:t> </a:t>
            </a:r>
            <a:r>
              <a:rPr spc="-20" dirty="0"/>
              <a:t>Date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  <p:sp>
        <p:nvSpPr>
          <p:cNvPr id="4" name="object 4"/>
          <p:cNvSpPr txBox="1"/>
          <p:nvPr/>
        </p:nvSpPr>
        <p:spPr>
          <a:xfrm>
            <a:off x="980783" y="1983740"/>
            <a:ext cx="7642859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ground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pad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December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2015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4388"/>
            <a:ext cx="9521190" cy="1113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35"/>
              </a:spcBef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filter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boosters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successfully </a:t>
            </a:r>
            <a:r>
              <a:rPr sz="2400" dirty="0">
                <a:latin typeface="Calibri"/>
                <a:cs typeface="Calibri"/>
              </a:rPr>
              <a:t>landed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drone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ship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condition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determine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successful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payload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mass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greater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4000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less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6000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81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-55" dirty="0"/>
              <a:t> </a:t>
            </a:r>
            <a:r>
              <a:rPr sz="2500" spc="-20" dirty="0"/>
              <a:t>Drone</a:t>
            </a:r>
            <a:r>
              <a:rPr sz="2500" spc="-80" dirty="0"/>
              <a:t> </a:t>
            </a:r>
            <a:r>
              <a:rPr sz="2500" spc="-50" dirty="0"/>
              <a:t>Ship</a:t>
            </a:r>
            <a:r>
              <a:rPr sz="2500" spc="-60" dirty="0"/>
              <a:t> </a:t>
            </a:r>
            <a:r>
              <a:rPr sz="2500" spc="-25" dirty="0"/>
              <a:t>Landing</a:t>
            </a:r>
            <a:r>
              <a:rPr sz="2500" spc="-65" dirty="0"/>
              <a:t> </a:t>
            </a:r>
            <a:r>
              <a:rPr sz="2500" dirty="0"/>
              <a:t>with</a:t>
            </a:r>
            <a:r>
              <a:rPr sz="2500" spc="-65" dirty="0"/>
              <a:t> </a:t>
            </a:r>
            <a:r>
              <a:rPr sz="2500" spc="-85" dirty="0"/>
              <a:t>Payload</a:t>
            </a:r>
            <a:r>
              <a:rPr sz="2500" spc="-65" dirty="0"/>
              <a:t> </a:t>
            </a:r>
            <a:r>
              <a:rPr sz="2500" spc="-45" dirty="0"/>
              <a:t>between</a:t>
            </a:r>
            <a:r>
              <a:rPr sz="2500" spc="-70" dirty="0"/>
              <a:t> </a:t>
            </a:r>
            <a:r>
              <a:rPr sz="2500" spc="110" dirty="0"/>
              <a:t>4000</a:t>
            </a:r>
            <a:r>
              <a:rPr sz="2500" spc="-65" dirty="0"/>
              <a:t> </a:t>
            </a:r>
            <a:r>
              <a:rPr sz="2500" spc="-10" dirty="0"/>
              <a:t>and</a:t>
            </a:r>
            <a:r>
              <a:rPr sz="2500" spc="-60" dirty="0"/>
              <a:t> </a:t>
            </a:r>
            <a:r>
              <a:rPr sz="2500" spc="90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0" y="3200400"/>
            <a:ext cx="9745587" cy="21339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4388"/>
            <a:ext cx="8706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wildcard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‘%’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MissionOutcome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	</a:t>
            </a:r>
            <a:r>
              <a:rPr sz="2400" dirty="0">
                <a:latin typeface="Calibri"/>
                <a:cs typeface="Calibri"/>
              </a:rPr>
              <a:t>success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failure.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77519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9885" algn="l"/>
              </a:tabLst>
            </a:pPr>
            <a:r>
              <a:rPr sz="3100" spc="-65" dirty="0"/>
              <a:t>Total</a:t>
            </a:r>
            <a:r>
              <a:rPr sz="3100" spc="-120" dirty="0"/>
              <a:t> </a:t>
            </a:r>
            <a:r>
              <a:rPr sz="3100" spc="-75" dirty="0"/>
              <a:t>Number</a:t>
            </a:r>
            <a:r>
              <a:rPr sz="3100" spc="-130" dirty="0"/>
              <a:t> </a:t>
            </a:r>
            <a:r>
              <a:rPr sz="3100" spc="-25" dirty="0"/>
              <a:t>of</a:t>
            </a:r>
            <a:r>
              <a:rPr sz="3100" dirty="0"/>
              <a:t>	</a:t>
            </a:r>
            <a:r>
              <a:rPr sz="3100" spc="-145" dirty="0"/>
              <a:t>Successful</a:t>
            </a:r>
            <a:r>
              <a:rPr sz="3100" spc="-75" dirty="0"/>
              <a:t> </a:t>
            </a:r>
            <a:r>
              <a:rPr sz="3100" dirty="0"/>
              <a:t>and</a:t>
            </a:r>
            <a:r>
              <a:rPr sz="3100" spc="-130" dirty="0"/>
              <a:t> </a:t>
            </a:r>
            <a:r>
              <a:rPr sz="3100" spc="-65" dirty="0"/>
              <a:t>Failure</a:t>
            </a:r>
            <a:r>
              <a:rPr sz="3100" spc="-100" dirty="0"/>
              <a:t> </a:t>
            </a:r>
            <a:r>
              <a:rPr sz="3100" spc="-55" dirty="0"/>
              <a:t>Mission</a:t>
            </a:r>
            <a:r>
              <a:rPr sz="3100" spc="-100" dirty="0"/>
              <a:t> </a:t>
            </a:r>
            <a:r>
              <a:rPr sz="3100" spc="-80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010" y="2965622"/>
            <a:ext cx="10331599" cy="21006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06955"/>
            <a:ext cx="9410700" cy="7086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0029" marR="5080" indent="-227329">
              <a:lnSpc>
                <a:spcPts val="25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determined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booster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carried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maximum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payload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using 	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subquery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MAX()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528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Boosters</a:t>
            </a:r>
            <a:r>
              <a:rPr spc="-145" dirty="0"/>
              <a:t> </a:t>
            </a:r>
            <a:r>
              <a:rPr spc="-90" dirty="0"/>
              <a:t>Carried</a:t>
            </a:r>
            <a:r>
              <a:rPr spc="-120" dirty="0"/>
              <a:t> </a:t>
            </a:r>
            <a:r>
              <a:rPr spc="-145" dirty="0"/>
              <a:t>Maximum</a:t>
            </a:r>
            <a:r>
              <a:rPr spc="-114" dirty="0"/>
              <a:t> </a:t>
            </a:r>
            <a:r>
              <a:rPr spc="-95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372" y="2625824"/>
            <a:ext cx="7772399" cy="4232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2355"/>
            <a:ext cx="9172575" cy="172338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080" indent="-228600">
              <a:lnSpc>
                <a:spcPct val="99300"/>
              </a:lnSpc>
              <a:spcBef>
                <a:spcPts val="1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combinations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clause,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LIKE,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conditions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failed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landing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outcomes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drone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ship,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their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booster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versions,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year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2015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-15" dirty="0"/>
              <a:t> </a:t>
            </a:r>
            <a:r>
              <a:rPr spc="-130" dirty="0"/>
              <a:t>Launch</a:t>
            </a:r>
            <a:r>
              <a:rPr spc="-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0" y="3933739"/>
            <a:ext cx="9263675" cy="18624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34388"/>
            <a:ext cx="10067925" cy="202818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0029" marR="5080" indent="-227329">
              <a:lnSpc>
                <a:spcPct val="100400"/>
              </a:lnSpc>
              <a:spcBef>
                <a:spcPts val="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COUNT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	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filter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2010- 	06-</a:t>
            </a:r>
            <a:r>
              <a:rPr sz="2400" dirty="0">
                <a:latin typeface="Calibri"/>
                <a:cs typeface="Calibri"/>
              </a:rPr>
              <a:t>04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2010-03-</a:t>
            </a:r>
            <a:r>
              <a:rPr sz="2400" spc="-25" dirty="0">
                <a:latin typeface="Calibri"/>
                <a:cs typeface="Calibri"/>
              </a:rPr>
              <a:t>20.</a:t>
            </a:r>
            <a:endParaRPr sz="2400">
              <a:latin typeface="Calibri"/>
              <a:cs typeface="Calibri"/>
            </a:endParaRPr>
          </a:p>
          <a:p>
            <a:pPr marL="240029" marR="349250" indent="-227329">
              <a:lnSpc>
                <a:spcPts val="2810"/>
              </a:lnSpc>
              <a:spcBef>
                <a:spcPts val="15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	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clause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grouped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descending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5684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z="2800" spc="-160" dirty="0"/>
              <a:t>Rank</a:t>
            </a:r>
            <a:r>
              <a:rPr sz="2800" spc="-35" dirty="0"/>
              <a:t> Landing</a:t>
            </a:r>
            <a:r>
              <a:rPr sz="2800" spc="-75" dirty="0"/>
              <a:t> </a:t>
            </a:r>
            <a:r>
              <a:rPr sz="2800" spc="-105" dirty="0"/>
              <a:t>Outcomes</a:t>
            </a:r>
            <a:r>
              <a:rPr sz="2800" spc="-55" dirty="0"/>
              <a:t> </a:t>
            </a:r>
            <a:r>
              <a:rPr sz="2800" spc="-90" dirty="0"/>
              <a:t>Between</a:t>
            </a:r>
            <a:r>
              <a:rPr sz="2800" spc="-50" dirty="0"/>
              <a:t> </a:t>
            </a:r>
            <a:r>
              <a:rPr sz="2800" spc="95" dirty="0"/>
              <a:t>2010-</a:t>
            </a:r>
            <a:r>
              <a:rPr sz="2800" spc="75" dirty="0"/>
              <a:t>06-</a:t>
            </a:r>
            <a:r>
              <a:rPr sz="2800" spc="120" dirty="0"/>
              <a:t>04</a:t>
            </a:r>
            <a:r>
              <a:rPr sz="2800" spc="-60" dirty="0"/>
              <a:t> </a:t>
            </a:r>
            <a:r>
              <a:rPr sz="2800" spc="-10" dirty="0"/>
              <a:t>and</a:t>
            </a:r>
            <a:r>
              <a:rPr sz="2800" spc="-55" dirty="0"/>
              <a:t> </a:t>
            </a:r>
            <a:r>
              <a:rPr sz="2800" spc="90" dirty="0"/>
              <a:t>2017-</a:t>
            </a:r>
            <a:r>
              <a:rPr sz="2800" spc="75" dirty="0"/>
              <a:t>03-</a:t>
            </a:r>
            <a:r>
              <a:rPr sz="2800" spc="95" dirty="0"/>
              <a:t>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0" y="4216011"/>
            <a:ext cx="10889429" cy="16781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0"/>
                </a:moveTo>
                <a:lnTo>
                  <a:pt x="0" y="0"/>
                </a:lnTo>
                <a:lnTo>
                  <a:pt x="0" y="369332"/>
                </a:lnTo>
                <a:lnTo>
                  <a:pt x="1058302" y="369332"/>
                </a:lnTo>
                <a:lnTo>
                  <a:pt x="1058302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9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7" y="6066028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DDB"/>
                </a:solidFill>
                <a:latin typeface="Arial MT"/>
                <a:cs typeface="Arial MT"/>
              </a:rPr>
              <a:t>37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0" y="5146547"/>
            <a:ext cx="9539605" cy="1232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All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launch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sites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near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sea.</a:t>
            </a:r>
            <a:endParaRPr sz="2600">
              <a:latin typeface="Calibri"/>
              <a:cs typeface="Calibri"/>
            </a:endParaRPr>
          </a:p>
          <a:p>
            <a:pPr marL="241300" marR="5080" indent="-228600">
              <a:lnSpc>
                <a:spcPct val="8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launch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should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taken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utmost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safety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there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some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areas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land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nearby.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32111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45" dirty="0"/>
              <a:t> </a:t>
            </a:r>
            <a:r>
              <a:rPr spc="-130" dirty="0"/>
              <a:t>Launch</a:t>
            </a:r>
            <a:r>
              <a:rPr spc="-45" dirty="0"/>
              <a:t> </a:t>
            </a:r>
            <a:r>
              <a:rPr spc="-114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0" y="1395379"/>
            <a:ext cx="10167269" cy="3547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4084827"/>
            <a:ext cx="878141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green</a:t>
            </a:r>
            <a:r>
              <a:rPr sz="2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markers</a:t>
            </a:r>
            <a:r>
              <a:rPr sz="2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map</a:t>
            </a:r>
            <a:r>
              <a:rPr sz="2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gives</a:t>
            </a:r>
            <a:r>
              <a:rPr sz="2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out</a:t>
            </a:r>
            <a:r>
              <a:rPr sz="2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launch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outcomes</a:t>
            </a:r>
            <a:r>
              <a:rPr sz="2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red</a:t>
            </a:r>
            <a:r>
              <a:rPr sz="2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marker</a:t>
            </a: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gives</a:t>
            </a:r>
            <a:r>
              <a:rPr sz="2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out</a:t>
            </a: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failed</a:t>
            </a:r>
            <a:r>
              <a:rPr sz="2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outcomes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7415"/>
            <a:ext cx="66878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Launch</a:t>
            </a:r>
            <a:r>
              <a:rPr spc="-105" dirty="0"/>
              <a:t> </a:t>
            </a:r>
            <a:r>
              <a:rPr spc="-135" dirty="0"/>
              <a:t>Outcomes</a:t>
            </a:r>
            <a:r>
              <a:rPr spc="-95" dirty="0"/>
              <a:t> </a:t>
            </a:r>
            <a:r>
              <a:rPr spc="-100" dirty="0"/>
              <a:t>based</a:t>
            </a:r>
            <a:r>
              <a:rPr spc="-95" dirty="0"/>
              <a:t> </a:t>
            </a:r>
            <a:r>
              <a:rPr dirty="0"/>
              <a:t>on</a:t>
            </a:r>
            <a:r>
              <a:rPr spc="-105" dirty="0"/>
              <a:t> </a:t>
            </a:r>
            <a:r>
              <a:rPr spc="-7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862" y="1479801"/>
            <a:ext cx="9684325" cy="26349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38</a:t>
            </a:fld>
            <a:endParaRPr spc="4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5282691"/>
            <a:ext cx="7870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drawn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closest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Highway.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528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Launch</a:t>
            </a:r>
            <a:r>
              <a:rPr spc="-85" dirty="0"/>
              <a:t> </a:t>
            </a:r>
            <a:r>
              <a:rPr spc="-70" dirty="0"/>
              <a:t>Site</a:t>
            </a:r>
            <a:r>
              <a:rPr spc="-80" dirty="0"/>
              <a:t> </a:t>
            </a:r>
            <a:r>
              <a:rPr spc="-85" dirty="0"/>
              <a:t>distance</a:t>
            </a:r>
            <a:r>
              <a:rPr spc="-80" dirty="0"/>
              <a:t> </a:t>
            </a:r>
            <a:r>
              <a:rPr spc="60" dirty="0"/>
              <a:t>to</a:t>
            </a:r>
            <a:r>
              <a:rPr spc="-80" dirty="0"/>
              <a:t> </a:t>
            </a:r>
            <a:r>
              <a:rPr spc="-65" dirty="0"/>
              <a:t>landmarks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739" y="1415272"/>
            <a:ext cx="10186954" cy="31930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39</a:t>
            </a:fld>
            <a:endParaRPr spc="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6807" y="1298955"/>
            <a:ext cx="10471785" cy="539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Project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background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context</a:t>
            </a:r>
            <a:endParaRPr sz="2200">
              <a:latin typeface="Calibri"/>
              <a:cs typeface="Calibri"/>
            </a:endParaRPr>
          </a:p>
          <a:p>
            <a:pPr marL="12700" marR="544195" indent="63500">
              <a:lnSpc>
                <a:spcPct val="180600"/>
              </a:lnSpc>
              <a:spcBef>
                <a:spcPts val="919"/>
              </a:spcBef>
            </a:pPr>
            <a:r>
              <a:rPr sz="2200" dirty="0">
                <a:latin typeface="Calibri"/>
                <a:cs typeface="Calibri"/>
              </a:rPr>
              <a:t>Space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X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advertises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Falcon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9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rocket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launches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its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website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cost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62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million </a:t>
            </a:r>
            <a:r>
              <a:rPr sz="2200" dirty="0">
                <a:latin typeface="Calibri"/>
                <a:cs typeface="Calibri"/>
              </a:rPr>
              <a:t>dollars;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other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providers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cost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upward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165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million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dollars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much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savings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is </a:t>
            </a:r>
            <a:r>
              <a:rPr sz="2200" dirty="0">
                <a:latin typeface="Calibri"/>
                <a:cs typeface="Calibri"/>
              </a:rPr>
              <a:t>because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Space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X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reuse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first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stage.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goal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project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create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machine </a:t>
            </a:r>
            <a:r>
              <a:rPr sz="2200" dirty="0">
                <a:latin typeface="Calibri"/>
                <a:cs typeface="Calibri"/>
              </a:rPr>
              <a:t>learning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pipeline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predict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first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stage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will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land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successfully.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2200">
              <a:latin typeface="Calibri"/>
              <a:cs typeface="Calibri"/>
            </a:endParaRPr>
          </a:p>
          <a:p>
            <a:pPr marL="215900" indent="-203200">
              <a:lnSpc>
                <a:spcPct val="100000"/>
              </a:lnSpc>
              <a:buChar char="•"/>
              <a:tabLst>
                <a:tab pos="215900" algn="l"/>
              </a:tabLst>
            </a:pPr>
            <a:r>
              <a:rPr sz="2200" dirty="0">
                <a:latin typeface="Calibri"/>
                <a:cs typeface="Calibri"/>
              </a:rPr>
              <a:t>Problems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want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answers</a:t>
            </a:r>
            <a:endParaRPr sz="2200">
              <a:latin typeface="Calibri"/>
              <a:cs typeface="Calibri"/>
            </a:endParaRPr>
          </a:p>
          <a:p>
            <a:pPr marL="805815" lvl="1" indent="-335915">
              <a:lnSpc>
                <a:spcPct val="100000"/>
              </a:lnSpc>
              <a:spcBef>
                <a:spcPts val="2460"/>
              </a:spcBef>
              <a:buFont typeface="Wingdings"/>
              <a:buChar char=""/>
              <a:tabLst>
                <a:tab pos="805815" algn="l"/>
              </a:tabLst>
            </a:pPr>
            <a:r>
              <a:rPr sz="1900" dirty="0">
                <a:latin typeface="Calibri"/>
                <a:cs typeface="Calibri"/>
              </a:rPr>
              <a:t>What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factors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determine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if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rocket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will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land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successfully?</a:t>
            </a:r>
            <a:endParaRPr sz="1900">
              <a:latin typeface="Calibri"/>
              <a:cs typeface="Calibri"/>
            </a:endParaRPr>
          </a:p>
          <a:p>
            <a:pPr marL="751840" lvl="1" indent="-281940">
              <a:lnSpc>
                <a:spcPts val="2215"/>
              </a:lnSpc>
              <a:spcBef>
                <a:spcPts val="2305"/>
              </a:spcBef>
              <a:buFont typeface="Wingdings"/>
              <a:buChar char=""/>
              <a:tabLst>
                <a:tab pos="751840" algn="l"/>
              </a:tabLst>
            </a:pPr>
            <a:r>
              <a:rPr sz="1900" dirty="0">
                <a:latin typeface="Calibri"/>
                <a:cs typeface="Calibri"/>
              </a:rPr>
              <a:t>The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interaction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amongst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various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features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that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determine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rate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successful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landing.</a:t>
            </a:r>
            <a:endParaRPr sz="1900">
              <a:latin typeface="Calibri"/>
              <a:cs typeface="Calibri"/>
            </a:endParaRPr>
          </a:p>
          <a:p>
            <a:pPr marR="5080" algn="r">
              <a:lnSpc>
                <a:spcPts val="1855"/>
              </a:lnSpc>
            </a:pPr>
            <a:r>
              <a:rPr sz="1600" spc="20" dirty="0">
                <a:solidFill>
                  <a:srgbClr val="1C7DDB"/>
                </a:solidFill>
                <a:latin typeface="Arial MT"/>
                <a:cs typeface="Arial MT"/>
              </a:rPr>
              <a:t>4</a:t>
            </a:r>
            <a:endParaRPr sz="1600">
              <a:latin typeface="Arial MT"/>
              <a:cs typeface="Arial MT"/>
            </a:endParaRPr>
          </a:p>
          <a:p>
            <a:pPr marL="751840" lvl="1" indent="-281940">
              <a:lnSpc>
                <a:spcPct val="100000"/>
              </a:lnSpc>
              <a:spcBef>
                <a:spcPts val="540"/>
              </a:spcBef>
              <a:buFont typeface="Wingdings"/>
              <a:buChar char=""/>
              <a:tabLst>
                <a:tab pos="751840" algn="l"/>
              </a:tabLst>
            </a:pPr>
            <a:r>
              <a:rPr sz="1900" dirty="0">
                <a:latin typeface="Calibri"/>
                <a:cs typeface="Calibri"/>
              </a:rPr>
              <a:t>What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operating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conditions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needs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to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place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to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ensure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successful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landing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program.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0"/>
                </a:moveTo>
                <a:lnTo>
                  <a:pt x="0" y="0"/>
                </a:lnTo>
                <a:lnTo>
                  <a:pt x="0" y="369332"/>
                </a:lnTo>
                <a:lnTo>
                  <a:pt x="1058302" y="369332"/>
                </a:lnTo>
                <a:lnTo>
                  <a:pt x="1058302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9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4819396"/>
            <a:ext cx="80759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20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based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z="2500" spc="-65" dirty="0"/>
              <a:t>Pie</a:t>
            </a:r>
            <a:r>
              <a:rPr sz="2500" spc="-110" dirty="0"/>
              <a:t> </a:t>
            </a:r>
            <a:r>
              <a:rPr sz="2500" dirty="0"/>
              <a:t>chart</a:t>
            </a:r>
            <a:r>
              <a:rPr sz="2500" spc="-80" dirty="0"/>
              <a:t> </a:t>
            </a:r>
            <a:r>
              <a:rPr sz="2500" spc="-25" dirty="0"/>
              <a:t>showing</a:t>
            </a:r>
            <a:r>
              <a:rPr sz="2500" spc="-70" dirty="0"/>
              <a:t> </a:t>
            </a:r>
            <a:r>
              <a:rPr sz="2500" dirty="0"/>
              <a:t>the</a:t>
            </a:r>
            <a:r>
              <a:rPr sz="2500" spc="-75" dirty="0"/>
              <a:t> </a:t>
            </a:r>
            <a:r>
              <a:rPr sz="2500" spc="-135" dirty="0"/>
              <a:t>success</a:t>
            </a:r>
            <a:r>
              <a:rPr sz="2500" spc="-40" dirty="0"/>
              <a:t> </a:t>
            </a:r>
            <a:r>
              <a:rPr sz="2500" spc="-65" dirty="0"/>
              <a:t>percentage</a:t>
            </a:r>
            <a:r>
              <a:rPr sz="2500" spc="-70" dirty="0"/>
              <a:t> </a:t>
            </a:r>
            <a:r>
              <a:rPr sz="2500" spc="-80" dirty="0"/>
              <a:t>achieved</a:t>
            </a:r>
            <a:r>
              <a:rPr sz="2500" spc="-70" dirty="0"/>
              <a:t> </a:t>
            </a:r>
            <a:r>
              <a:rPr sz="2500" dirty="0"/>
              <a:t>by</a:t>
            </a:r>
            <a:r>
              <a:rPr sz="2500" spc="-70" dirty="0"/>
              <a:t> </a:t>
            </a:r>
            <a:r>
              <a:rPr sz="2500" spc="-110" dirty="0"/>
              <a:t>each</a:t>
            </a:r>
            <a:r>
              <a:rPr sz="2500" spc="-65" dirty="0"/>
              <a:t> </a:t>
            </a:r>
            <a:r>
              <a:rPr sz="2500" spc="-60" dirty="0"/>
              <a:t>launch</a:t>
            </a:r>
            <a:r>
              <a:rPr sz="2500" spc="-75" dirty="0"/>
              <a:t> </a:t>
            </a:r>
            <a:r>
              <a:rPr sz="2500" spc="-20" dirty="0"/>
              <a:t>site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0" y="1333187"/>
            <a:ext cx="9982197" cy="34794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766" y="4961635"/>
            <a:ext cx="7851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1800" spc="-105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chart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which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75" dirty="0">
                <a:latin typeface="Arial MT"/>
                <a:cs typeface="Arial MT"/>
              </a:rPr>
              <a:t>has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highest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80" dirty="0">
                <a:latin typeface="Arial MT"/>
                <a:cs typeface="Arial MT"/>
              </a:rPr>
              <a:t>successful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70" dirty="0">
                <a:latin typeface="Arial MT"/>
                <a:cs typeface="Arial MT"/>
              </a:rPr>
              <a:t>launches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based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75" dirty="0">
                <a:latin typeface="Arial MT"/>
                <a:cs typeface="Arial MT"/>
              </a:rPr>
              <a:t>Launch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Site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z="2500" spc="-65" dirty="0"/>
              <a:t>Pie</a:t>
            </a:r>
            <a:r>
              <a:rPr sz="2500" spc="-90" dirty="0"/>
              <a:t> </a:t>
            </a:r>
            <a:r>
              <a:rPr sz="2500" dirty="0"/>
              <a:t>chart</a:t>
            </a:r>
            <a:r>
              <a:rPr sz="2500" spc="-65" dirty="0"/>
              <a:t> </a:t>
            </a:r>
            <a:r>
              <a:rPr sz="2500" spc="-25" dirty="0"/>
              <a:t>showing</a:t>
            </a:r>
            <a:r>
              <a:rPr sz="2500" spc="-60" dirty="0"/>
              <a:t> </a:t>
            </a:r>
            <a:r>
              <a:rPr sz="2500" dirty="0"/>
              <a:t>the</a:t>
            </a:r>
            <a:r>
              <a:rPr sz="2500" spc="-70" dirty="0"/>
              <a:t> </a:t>
            </a:r>
            <a:r>
              <a:rPr sz="2500" spc="-90" dirty="0"/>
              <a:t>Launch</a:t>
            </a:r>
            <a:r>
              <a:rPr sz="2500" spc="-70" dirty="0"/>
              <a:t> </a:t>
            </a:r>
            <a:r>
              <a:rPr sz="2500" dirty="0"/>
              <a:t>site</a:t>
            </a:r>
            <a:r>
              <a:rPr sz="2500" spc="-65" dirty="0"/>
              <a:t> </a:t>
            </a:r>
            <a:r>
              <a:rPr sz="2500" dirty="0"/>
              <a:t>with</a:t>
            </a:r>
            <a:r>
              <a:rPr sz="2500" spc="-70" dirty="0"/>
              <a:t> </a:t>
            </a:r>
            <a:r>
              <a:rPr sz="2500" dirty="0"/>
              <a:t>the</a:t>
            </a:r>
            <a:r>
              <a:rPr sz="2500" spc="-65" dirty="0"/>
              <a:t> </a:t>
            </a:r>
            <a:r>
              <a:rPr sz="2500" spc="-20" dirty="0"/>
              <a:t>highest</a:t>
            </a:r>
            <a:r>
              <a:rPr sz="2500" spc="-65" dirty="0"/>
              <a:t> </a:t>
            </a:r>
            <a:r>
              <a:rPr sz="2500" spc="-60" dirty="0"/>
              <a:t>launch</a:t>
            </a:r>
            <a:r>
              <a:rPr sz="2500" spc="-70" dirty="0"/>
              <a:t> </a:t>
            </a:r>
            <a:r>
              <a:rPr sz="2500" spc="-135" dirty="0"/>
              <a:t>success</a:t>
            </a:r>
            <a:r>
              <a:rPr sz="2500" spc="-40" dirty="0"/>
              <a:t> </a:t>
            </a:r>
            <a:r>
              <a:rPr sz="2500" spc="-10" dirty="0"/>
              <a:t>ratio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180" y="1382975"/>
            <a:ext cx="10551582" cy="311257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42</a:t>
            </a:fld>
            <a:endParaRPr spc="4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5080">
              <a:lnSpc>
                <a:spcPts val="3290"/>
              </a:lnSpc>
              <a:spcBef>
                <a:spcPts val="865"/>
              </a:spcBef>
              <a:tabLst>
                <a:tab pos="2820035" algn="l"/>
              </a:tabLst>
            </a:pPr>
            <a:r>
              <a:rPr sz="3400" spc="-85" dirty="0"/>
              <a:t>Scatter</a:t>
            </a:r>
            <a:r>
              <a:rPr sz="3400" spc="75" dirty="0"/>
              <a:t> </a:t>
            </a:r>
            <a:r>
              <a:rPr sz="3400" dirty="0"/>
              <a:t>plot</a:t>
            </a:r>
            <a:r>
              <a:rPr sz="3400" spc="70" dirty="0"/>
              <a:t> </a:t>
            </a:r>
            <a:r>
              <a:rPr sz="3400" spc="-25" dirty="0"/>
              <a:t>of</a:t>
            </a:r>
            <a:r>
              <a:rPr sz="3400" dirty="0"/>
              <a:t>	</a:t>
            </a:r>
            <a:r>
              <a:rPr sz="3400" spc="-114" dirty="0"/>
              <a:t>Payload</a:t>
            </a:r>
            <a:r>
              <a:rPr sz="3400" spc="-85" dirty="0"/>
              <a:t> </a:t>
            </a:r>
            <a:r>
              <a:rPr sz="3400" spc="-30" dirty="0"/>
              <a:t>vs</a:t>
            </a:r>
            <a:r>
              <a:rPr sz="3400" spc="-80" dirty="0"/>
              <a:t> </a:t>
            </a:r>
            <a:r>
              <a:rPr sz="3400" spc="-120" dirty="0"/>
              <a:t>Launch</a:t>
            </a:r>
            <a:r>
              <a:rPr sz="3400" spc="-85" dirty="0"/>
              <a:t> </a:t>
            </a:r>
            <a:r>
              <a:rPr sz="3400" spc="-100" dirty="0"/>
              <a:t>Outcome</a:t>
            </a:r>
            <a:r>
              <a:rPr sz="3400" spc="-80" dirty="0"/>
              <a:t> </a:t>
            </a:r>
            <a:r>
              <a:rPr sz="3400" dirty="0"/>
              <a:t>for</a:t>
            </a:r>
            <a:r>
              <a:rPr sz="3400" spc="-70" dirty="0"/>
              <a:t> </a:t>
            </a:r>
            <a:r>
              <a:rPr sz="3400" dirty="0"/>
              <a:t>all</a:t>
            </a:r>
            <a:r>
              <a:rPr sz="3400" spc="-85" dirty="0"/>
              <a:t> </a:t>
            </a:r>
            <a:r>
              <a:rPr sz="3400" spc="-80" dirty="0"/>
              <a:t>sites, </a:t>
            </a:r>
            <a:r>
              <a:rPr sz="3400" dirty="0"/>
              <a:t>with</a:t>
            </a:r>
            <a:r>
              <a:rPr sz="3400" spc="-85" dirty="0"/>
              <a:t> </a:t>
            </a:r>
            <a:r>
              <a:rPr sz="3400" spc="-20" dirty="0"/>
              <a:t>different</a:t>
            </a:r>
            <a:r>
              <a:rPr sz="3400" spc="-75" dirty="0"/>
              <a:t> </a:t>
            </a:r>
            <a:r>
              <a:rPr sz="3400" spc="-40" dirty="0"/>
              <a:t>payload</a:t>
            </a:r>
            <a:r>
              <a:rPr sz="3400" spc="-80" dirty="0"/>
              <a:t> </a:t>
            </a:r>
            <a:r>
              <a:rPr sz="3400" spc="-85" dirty="0"/>
              <a:t>selected </a:t>
            </a:r>
            <a:r>
              <a:rPr sz="3400" dirty="0"/>
              <a:t>in</a:t>
            </a:r>
            <a:r>
              <a:rPr sz="3400" spc="-80" dirty="0"/>
              <a:t> </a:t>
            </a:r>
            <a:r>
              <a:rPr sz="3400" dirty="0"/>
              <a:t>the</a:t>
            </a:r>
            <a:r>
              <a:rPr sz="3400" spc="-75" dirty="0"/>
              <a:t> </a:t>
            </a:r>
            <a:r>
              <a:rPr sz="3400" spc="-65" dirty="0"/>
              <a:t>range</a:t>
            </a:r>
            <a:r>
              <a:rPr sz="3400" spc="-80" dirty="0"/>
              <a:t> </a:t>
            </a:r>
            <a:r>
              <a:rPr sz="3400" spc="-10" dirty="0"/>
              <a:t>slider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095" y="1685127"/>
            <a:ext cx="10223807" cy="27781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6272" y="4858004"/>
            <a:ext cx="10241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 MT"/>
                <a:cs typeface="Arial MT"/>
              </a:rPr>
              <a:t>This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Scatter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Plot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shows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10" dirty="0">
                <a:latin typeface="Arial MT"/>
                <a:cs typeface="Arial MT"/>
              </a:rPr>
              <a:t>success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based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65" dirty="0">
                <a:latin typeface="Arial MT"/>
                <a:cs typeface="Arial MT"/>
              </a:rPr>
              <a:t>Payload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5" dirty="0">
                <a:latin typeface="Arial MT"/>
                <a:cs typeface="Arial MT"/>
              </a:rPr>
              <a:t>Mass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rockets </a:t>
            </a:r>
            <a:r>
              <a:rPr sz="1800" spc="-35" dirty="0">
                <a:latin typeface="Arial MT"/>
                <a:cs typeface="Arial MT"/>
              </a:rPr>
              <a:t>between </a:t>
            </a:r>
            <a:r>
              <a:rPr sz="1800" spc="80" dirty="0">
                <a:latin typeface="Arial MT"/>
                <a:cs typeface="Arial MT"/>
              </a:rPr>
              <a:t>2000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80" dirty="0">
                <a:latin typeface="Arial MT"/>
                <a:cs typeface="Arial MT"/>
              </a:rPr>
              <a:t>6000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KG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0"/>
                </a:moveTo>
                <a:lnTo>
                  <a:pt x="0" y="0"/>
                </a:lnTo>
                <a:lnTo>
                  <a:pt x="0" y="369332"/>
                </a:lnTo>
                <a:lnTo>
                  <a:pt x="1058302" y="369332"/>
                </a:lnTo>
                <a:lnTo>
                  <a:pt x="1058302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9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4788916"/>
            <a:ext cx="43954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accuracy.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-45" dirty="0"/>
              <a:t> </a:t>
            </a:r>
            <a:r>
              <a:rPr spc="-13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0" y="1427747"/>
            <a:ext cx="6720466" cy="27371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08252"/>
            <a:ext cx="5426710" cy="2219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39395" marR="5080" indent="-227329">
              <a:lnSpc>
                <a:spcPct val="100800"/>
              </a:lnSpc>
              <a:spcBef>
                <a:spcPts val="75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confusion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tree 	</a:t>
            </a: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can 	</a:t>
            </a:r>
            <a:r>
              <a:rPr sz="2400" dirty="0">
                <a:latin typeface="Calibri"/>
                <a:cs typeface="Calibri"/>
              </a:rPr>
              <a:t>distinguish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classes. 	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major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positives</a:t>
            </a:r>
            <a:endParaRPr sz="2400">
              <a:latin typeface="Calibri"/>
              <a:cs typeface="Calibri"/>
            </a:endParaRPr>
          </a:p>
          <a:p>
            <a:pPr marL="240665" marR="697230">
              <a:lnSpc>
                <a:spcPts val="2780"/>
              </a:lnSpc>
              <a:spcBef>
                <a:spcPts val="200"/>
              </a:spcBef>
            </a:pPr>
            <a:r>
              <a:rPr sz="2400" dirty="0">
                <a:latin typeface="Calibri"/>
                <a:cs typeface="Calibri"/>
              </a:rPr>
              <a:t>.i.e.,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unsuccessful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successful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Confusion</a:t>
            </a:r>
            <a:r>
              <a:rPr spc="-100" dirty="0"/>
              <a:t> </a:t>
            </a:r>
            <a:r>
              <a:rPr spc="-3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3918" y="1502065"/>
            <a:ext cx="4834053" cy="300155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46</a:t>
            </a:fld>
            <a:endParaRPr spc="4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pc="-254" dirty="0"/>
              <a:t>We</a:t>
            </a:r>
            <a:r>
              <a:rPr spc="50" dirty="0"/>
              <a:t> </a:t>
            </a:r>
            <a:r>
              <a:rPr spc="-90" dirty="0"/>
              <a:t>can</a:t>
            </a:r>
            <a:r>
              <a:rPr spc="-60" dirty="0"/>
              <a:t> </a:t>
            </a:r>
            <a:r>
              <a:rPr spc="-55" dirty="0"/>
              <a:t>conclude</a:t>
            </a:r>
            <a:r>
              <a:rPr spc="-5" dirty="0"/>
              <a:t> </a:t>
            </a:r>
            <a:r>
              <a:rPr spc="-20" dirty="0"/>
              <a:t>that</a:t>
            </a:r>
          </a:p>
          <a:p>
            <a:pPr marL="240665" marR="5080" indent="-228600">
              <a:lnSpc>
                <a:spcPct val="102699"/>
              </a:lnSpc>
              <a:spcBef>
                <a:spcPts val="1270"/>
              </a:spcBef>
              <a:buChar char="•"/>
              <a:tabLst>
                <a:tab pos="240665" algn="l"/>
              </a:tabLst>
            </a:pPr>
            <a:r>
              <a:rPr spc="-130" dirty="0"/>
              <a:t>The</a:t>
            </a:r>
            <a:r>
              <a:rPr spc="-25" dirty="0"/>
              <a:t> </a:t>
            </a:r>
            <a:r>
              <a:rPr spc="-20" dirty="0"/>
              <a:t>larger</a:t>
            </a:r>
            <a:r>
              <a:rPr spc="-10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flight</a:t>
            </a:r>
            <a:r>
              <a:rPr spc="-50" dirty="0"/>
              <a:t> </a:t>
            </a:r>
            <a:r>
              <a:rPr spc="-30" dirty="0"/>
              <a:t>amount</a:t>
            </a:r>
            <a:r>
              <a:rPr spc="-55" dirty="0"/>
              <a:t> </a:t>
            </a:r>
            <a:r>
              <a:rPr dirty="0"/>
              <a:t>at</a:t>
            </a:r>
            <a:r>
              <a:rPr spc="-50" dirty="0"/>
              <a:t> </a:t>
            </a:r>
            <a:r>
              <a:rPr dirty="0"/>
              <a:t>a</a:t>
            </a:r>
            <a:r>
              <a:rPr spc="-60" dirty="0"/>
              <a:t> </a:t>
            </a:r>
            <a:r>
              <a:rPr spc="-50" dirty="0"/>
              <a:t>launch</a:t>
            </a:r>
            <a:r>
              <a:rPr spc="-55" dirty="0"/>
              <a:t> </a:t>
            </a:r>
            <a:r>
              <a:rPr spc="-20" dirty="0"/>
              <a:t>site,</a:t>
            </a:r>
            <a:r>
              <a:rPr spc="-5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30" dirty="0"/>
              <a:t>greater</a:t>
            </a:r>
            <a:r>
              <a:rPr spc="-4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130" dirty="0"/>
              <a:t>success</a:t>
            </a:r>
            <a:r>
              <a:rPr spc="-25" dirty="0"/>
              <a:t> </a:t>
            </a:r>
            <a:r>
              <a:rPr dirty="0"/>
              <a:t>rate</a:t>
            </a:r>
            <a:r>
              <a:rPr spc="-50" dirty="0"/>
              <a:t> </a:t>
            </a:r>
            <a:r>
              <a:rPr dirty="0"/>
              <a:t>at</a:t>
            </a:r>
            <a:r>
              <a:rPr spc="-50" dirty="0"/>
              <a:t> </a:t>
            </a:r>
            <a:r>
              <a:rPr dirty="0"/>
              <a:t>a</a:t>
            </a:r>
            <a:r>
              <a:rPr spc="-60" dirty="0"/>
              <a:t> </a:t>
            </a:r>
            <a:r>
              <a:rPr spc="-10" dirty="0"/>
              <a:t>launch site.</a:t>
            </a:r>
          </a:p>
          <a:p>
            <a:pPr marL="240665" indent="-227965">
              <a:lnSpc>
                <a:spcPct val="100000"/>
              </a:lnSpc>
              <a:spcBef>
                <a:spcPts val="1345"/>
              </a:spcBef>
              <a:buChar char="•"/>
              <a:tabLst>
                <a:tab pos="240665" algn="l"/>
              </a:tabLst>
            </a:pPr>
            <a:r>
              <a:rPr spc="-85" dirty="0"/>
              <a:t>Launch</a:t>
            </a:r>
            <a:r>
              <a:rPr spc="5" dirty="0"/>
              <a:t> </a:t>
            </a:r>
            <a:r>
              <a:rPr spc="-130" dirty="0"/>
              <a:t>success</a:t>
            </a:r>
            <a:r>
              <a:rPr spc="10" dirty="0"/>
              <a:t> </a:t>
            </a:r>
            <a:r>
              <a:rPr dirty="0"/>
              <a:t>rate</a:t>
            </a:r>
            <a:r>
              <a:rPr spc="15" dirty="0"/>
              <a:t> </a:t>
            </a:r>
            <a:r>
              <a:rPr dirty="0"/>
              <a:t>started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spc="-95" dirty="0"/>
              <a:t>increase</a:t>
            </a:r>
            <a:r>
              <a:rPr spc="10" dirty="0"/>
              <a:t> </a:t>
            </a:r>
            <a:r>
              <a:rPr dirty="0"/>
              <a:t>in</a:t>
            </a:r>
            <a:r>
              <a:rPr spc="10" dirty="0"/>
              <a:t> </a:t>
            </a:r>
            <a:r>
              <a:rPr spc="90" dirty="0"/>
              <a:t>2013</a:t>
            </a:r>
            <a:r>
              <a:rPr spc="5" dirty="0"/>
              <a:t> </a:t>
            </a:r>
            <a:r>
              <a:rPr spc="50" dirty="0"/>
              <a:t>till</a:t>
            </a:r>
            <a:r>
              <a:rPr spc="10" dirty="0"/>
              <a:t> </a:t>
            </a:r>
            <a:r>
              <a:rPr spc="40" dirty="0"/>
              <a:t>2020.</a:t>
            </a:r>
          </a:p>
          <a:p>
            <a:pPr marL="240665" indent="-227965">
              <a:lnSpc>
                <a:spcPct val="100000"/>
              </a:lnSpc>
              <a:spcBef>
                <a:spcPts val="1365"/>
              </a:spcBef>
              <a:buChar char="•"/>
              <a:tabLst>
                <a:tab pos="240665" algn="l"/>
              </a:tabLst>
            </a:pPr>
            <a:r>
              <a:rPr dirty="0"/>
              <a:t>Orbits</a:t>
            </a:r>
            <a:r>
              <a:rPr spc="-155" dirty="0"/>
              <a:t> </a:t>
            </a:r>
            <a:r>
              <a:rPr spc="-220" dirty="0"/>
              <a:t>ES-</a:t>
            </a:r>
            <a:r>
              <a:rPr dirty="0"/>
              <a:t>L1,</a:t>
            </a:r>
            <a:r>
              <a:rPr spc="-155" dirty="0"/>
              <a:t> </a:t>
            </a:r>
            <a:r>
              <a:rPr spc="-270" dirty="0"/>
              <a:t>GEO,</a:t>
            </a:r>
            <a:r>
              <a:rPr spc="45" dirty="0"/>
              <a:t> </a:t>
            </a:r>
            <a:r>
              <a:rPr spc="-235" dirty="0"/>
              <a:t>HEO,</a:t>
            </a:r>
            <a:r>
              <a:rPr spc="45" dirty="0"/>
              <a:t> </a:t>
            </a:r>
            <a:r>
              <a:rPr spc="-270" dirty="0"/>
              <a:t>SSO,</a:t>
            </a:r>
            <a:r>
              <a:rPr spc="45" dirty="0"/>
              <a:t> </a:t>
            </a:r>
            <a:r>
              <a:rPr spc="-185" dirty="0"/>
              <a:t>VLEO</a:t>
            </a:r>
            <a:r>
              <a:rPr spc="35" dirty="0"/>
              <a:t> </a:t>
            </a:r>
            <a:r>
              <a:rPr spc="-10" dirty="0"/>
              <a:t>had</a:t>
            </a:r>
            <a:r>
              <a:rPr spc="-5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10" dirty="0"/>
              <a:t>most</a:t>
            </a:r>
            <a:r>
              <a:rPr spc="-25" dirty="0"/>
              <a:t> </a:t>
            </a:r>
            <a:r>
              <a:rPr spc="-130" dirty="0"/>
              <a:t>success</a:t>
            </a:r>
            <a:r>
              <a:rPr spc="-25" dirty="0"/>
              <a:t> </a:t>
            </a:r>
            <a:r>
              <a:rPr spc="-10" dirty="0"/>
              <a:t>rate.</a:t>
            </a:r>
          </a:p>
          <a:p>
            <a:pPr marL="240665" indent="-227965">
              <a:lnSpc>
                <a:spcPct val="100000"/>
              </a:lnSpc>
              <a:spcBef>
                <a:spcPts val="1465"/>
              </a:spcBef>
              <a:buChar char="•"/>
              <a:tabLst>
                <a:tab pos="240665" algn="l"/>
              </a:tabLst>
            </a:pPr>
            <a:r>
              <a:rPr spc="-275" dirty="0"/>
              <a:t>KSC</a:t>
            </a:r>
            <a:r>
              <a:rPr spc="50" dirty="0"/>
              <a:t> </a:t>
            </a:r>
            <a:r>
              <a:rPr spc="-165" dirty="0"/>
              <a:t>LC-</a:t>
            </a:r>
            <a:r>
              <a:rPr dirty="0"/>
              <a:t>39A</a:t>
            </a:r>
            <a:r>
              <a:rPr spc="-80" dirty="0"/>
              <a:t> </a:t>
            </a:r>
            <a:r>
              <a:rPr spc="-10" dirty="0"/>
              <a:t>had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10" dirty="0"/>
              <a:t>most</a:t>
            </a:r>
            <a:r>
              <a:rPr spc="-15" dirty="0"/>
              <a:t> </a:t>
            </a:r>
            <a:r>
              <a:rPr spc="-95" dirty="0"/>
              <a:t>successful</a:t>
            </a:r>
            <a:r>
              <a:rPr spc="-20" dirty="0"/>
              <a:t> </a:t>
            </a:r>
            <a:r>
              <a:rPr spc="-85" dirty="0"/>
              <a:t>launches</a:t>
            </a:r>
            <a:r>
              <a:rPr spc="-15" dirty="0"/>
              <a:t> </a:t>
            </a:r>
            <a:r>
              <a:rPr dirty="0"/>
              <a:t>of</a:t>
            </a:r>
            <a:r>
              <a:rPr spc="240" dirty="0"/>
              <a:t> </a:t>
            </a:r>
            <a:r>
              <a:rPr spc="-45" dirty="0"/>
              <a:t>any</a:t>
            </a:r>
            <a:r>
              <a:rPr spc="-10" dirty="0"/>
              <a:t> sites.</a:t>
            </a: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Char char="•"/>
              <a:tabLst>
                <a:tab pos="240665" algn="l"/>
              </a:tabLst>
            </a:pPr>
            <a:r>
              <a:rPr spc="-130" dirty="0"/>
              <a:t>The</a:t>
            </a:r>
            <a:r>
              <a:rPr spc="-25" dirty="0"/>
              <a:t> </a:t>
            </a:r>
            <a:r>
              <a:rPr spc="-50" dirty="0"/>
              <a:t>Decision</a:t>
            </a:r>
            <a:r>
              <a:rPr spc="-105" dirty="0"/>
              <a:t> </a:t>
            </a:r>
            <a:r>
              <a:rPr spc="-10" dirty="0"/>
              <a:t>tree</a:t>
            </a:r>
            <a:r>
              <a:rPr spc="-75" dirty="0"/>
              <a:t> </a:t>
            </a:r>
            <a:r>
              <a:rPr spc="-45" dirty="0"/>
              <a:t>classifier</a:t>
            </a:r>
            <a:r>
              <a:rPr spc="-60" dirty="0"/>
              <a:t> </a:t>
            </a:r>
            <a:r>
              <a:rPr dirty="0"/>
              <a:t>is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best</a:t>
            </a:r>
            <a:r>
              <a:rPr spc="-70" dirty="0"/>
              <a:t> </a:t>
            </a:r>
            <a:r>
              <a:rPr spc="-80" dirty="0"/>
              <a:t>machine</a:t>
            </a:r>
            <a:r>
              <a:rPr spc="-65" dirty="0"/>
              <a:t> </a:t>
            </a:r>
            <a:r>
              <a:rPr spc="-20" dirty="0"/>
              <a:t>learning</a:t>
            </a:r>
            <a:r>
              <a:rPr spc="-65" dirty="0"/>
              <a:t> </a:t>
            </a:r>
            <a:r>
              <a:rPr spc="-10" dirty="0"/>
              <a:t>algorithm</a:t>
            </a:r>
            <a:r>
              <a:rPr spc="-70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dirty="0"/>
              <a:t>this</a:t>
            </a:r>
            <a:r>
              <a:rPr spc="-65" dirty="0"/>
              <a:t> </a:t>
            </a:r>
            <a:r>
              <a:rPr spc="-10" dirty="0"/>
              <a:t>task.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7997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D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4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24" y="6066028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DDB"/>
                </a:solidFill>
                <a:latin typeface="Arial MT"/>
                <a:cs typeface="Arial MT"/>
              </a:rPr>
              <a:t>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1414779"/>
            <a:ext cx="8601075" cy="499872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95" dirty="0">
                <a:solidFill>
                  <a:srgbClr val="0B49CB"/>
                </a:solidFill>
                <a:latin typeface="Arial MT"/>
                <a:cs typeface="Arial MT"/>
              </a:rPr>
              <a:t>Executive</a:t>
            </a:r>
            <a:r>
              <a:rPr sz="2200" spc="-10" dirty="0">
                <a:solidFill>
                  <a:srgbClr val="0B49CB"/>
                </a:solidFill>
                <a:latin typeface="Arial MT"/>
                <a:cs typeface="Arial MT"/>
              </a:rPr>
              <a:t> Summary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Char char="•"/>
              <a:tabLst>
                <a:tab pos="697865" algn="l"/>
              </a:tabLst>
            </a:pPr>
            <a:r>
              <a:rPr sz="1900" spc="-60" dirty="0">
                <a:solidFill>
                  <a:srgbClr val="7F7F7F"/>
                </a:solidFill>
                <a:latin typeface="Arial MT"/>
                <a:cs typeface="Arial MT"/>
              </a:rPr>
              <a:t>Perform</a:t>
            </a:r>
            <a:r>
              <a:rPr sz="1900" spc="-7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sz="1900" spc="-9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70" dirty="0">
                <a:solidFill>
                  <a:srgbClr val="7F7F7F"/>
                </a:solidFill>
                <a:latin typeface="Arial MT"/>
                <a:cs typeface="Arial MT"/>
              </a:rPr>
              <a:t>wranglingSpaceX</a:t>
            </a:r>
            <a:r>
              <a:rPr sz="1900" spc="-4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265" dirty="0">
                <a:solidFill>
                  <a:srgbClr val="7F7F7F"/>
                </a:solidFill>
                <a:latin typeface="Arial MT"/>
                <a:cs typeface="Arial MT"/>
              </a:rPr>
              <a:t>REST</a:t>
            </a:r>
            <a:r>
              <a:rPr sz="1900" spc="4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100" dirty="0">
                <a:solidFill>
                  <a:srgbClr val="7F7F7F"/>
                </a:solidFill>
                <a:latin typeface="Arial MT"/>
                <a:cs typeface="Arial MT"/>
              </a:rPr>
              <a:t>API</a:t>
            </a:r>
            <a:r>
              <a:rPr sz="1900" spc="-3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90" dirty="0">
                <a:solidFill>
                  <a:srgbClr val="7F7F7F"/>
                </a:solidFill>
                <a:latin typeface="Arial MT"/>
                <a:cs typeface="Arial MT"/>
              </a:rPr>
              <a:t>(Launch,</a:t>
            </a:r>
            <a:r>
              <a:rPr sz="1900" spc="-4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45" dirty="0">
                <a:solidFill>
                  <a:srgbClr val="7F7F7F"/>
                </a:solidFill>
                <a:latin typeface="Arial MT"/>
                <a:cs typeface="Arial MT"/>
              </a:rPr>
              <a:t>booster,</a:t>
            </a:r>
            <a:r>
              <a:rPr sz="1900" spc="-4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sz="1900" spc="-3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F7F7F"/>
                </a:solidFill>
                <a:latin typeface="Arial MT"/>
                <a:cs typeface="Arial MT"/>
              </a:rPr>
              <a:t>landing</a:t>
            </a:r>
            <a:r>
              <a:rPr sz="1900" spc="-3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F7F7F"/>
                </a:solidFill>
                <a:latin typeface="Arial MT"/>
                <a:cs typeface="Arial MT"/>
              </a:rPr>
              <a:t>data)</a:t>
            </a:r>
            <a:endParaRPr sz="19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</a:tabLst>
            </a:pPr>
            <a:r>
              <a:rPr sz="1900" spc="-110" dirty="0">
                <a:solidFill>
                  <a:srgbClr val="7F7F7F"/>
                </a:solidFill>
                <a:latin typeface="Arial MT"/>
                <a:cs typeface="Arial MT"/>
              </a:rPr>
              <a:t>Web</a:t>
            </a:r>
            <a:r>
              <a:rPr sz="1900" spc="-2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30" dirty="0">
                <a:solidFill>
                  <a:srgbClr val="7F7F7F"/>
                </a:solidFill>
                <a:latin typeface="Arial MT"/>
                <a:cs typeface="Arial MT"/>
              </a:rPr>
              <a:t>scraping</a:t>
            </a:r>
            <a:r>
              <a:rPr sz="1900" spc="-9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F7F7F"/>
                </a:solidFill>
                <a:latin typeface="Arial MT"/>
                <a:cs typeface="Arial MT"/>
              </a:rPr>
              <a:t>from</a:t>
            </a:r>
            <a:r>
              <a:rPr sz="1900" spc="-5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35" dirty="0">
                <a:solidFill>
                  <a:srgbClr val="7F7F7F"/>
                </a:solidFill>
                <a:latin typeface="Arial MT"/>
                <a:cs typeface="Arial MT"/>
              </a:rPr>
              <a:t>Wikipedia</a:t>
            </a:r>
            <a:r>
              <a:rPr sz="1900" spc="-6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F7F7F"/>
                </a:solidFill>
                <a:latin typeface="Arial MT"/>
                <a:cs typeface="Arial MT"/>
              </a:rPr>
              <a:t>for</a:t>
            </a:r>
            <a:r>
              <a:rPr sz="1900" spc="-6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30" dirty="0">
                <a:solidFill>
                  <a:srgbClr val="7F7F7F"/>
                </a:solidFill>
                <a:latin typeface="Arial MT"/>
                <a:cs typeface="Arial MT"/>
              </a:rPr>
              <a:t>payload</a:t>
            </a:r>
            <a:r>
              <a:rPr sz="1900" spc="-5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sz="1900" spc="-5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45" dirty="0">
                <a:solidFill>
                  <a:srgbClr val="7F7F7F"/>
                </a:solidFill>
                <a:latin typeface="Arial MT"/>
                <a:cs typeface="Arial MT"/>
              </a:rPr>
              <a:t>launch</a:t>
            </a:r>
            <a:r>
              <a:rPr sz="1900" spc="-5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F7F7F"/>
                </a:solidFill>
                <a:latin typeface="Arial MT"/>
                <a:cs typeface="Arial MT"/>
              </a:rPr>
              <a:t>site</a:t>
            </a:r>
            <a:r>
              <a:rPr sz="1900" spc="-6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F7F7F"/>
                </a:solidFill>
                <a:latin typeface="Arial MT"/>
                <a:cs typeface="Arial MT"/>
              </a:rPr>
              <a:t>details</a:t>
            </a:r>
            <a:endParaRPr sz="19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30"/>
              </a:spcBef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200">
              <a:latin typeface="Arial MT"/>
              <a:cs typeface="Arial MT"/>
            </a:endParaRPr>
          </a:p>
          <a:p>
            <a:pPr marL="859790" lvl="1" indent="-389890">
              <a:lnSpc>
                <a:spcPct val="100000"/>
              </a:lnSpc>
              <a:spcBef>
                <a:spcPts val="1445"/>
              </a:spcBef>
              <a:buClr>
                <a:srgbClr val="292929"/>
              </a:buClr>
              <a:buChar char="•"/>
              <a:tabLst>
                <a:tab pos="859790" algn="l"/>
              </a:tabLst>
            </a:pPr>
            <a:r>
              <a:rPr sz="2100" spc="-100" dirty="0">
                <a:solidFill>
                  <a:srgbClr val="7F7F7F"/>
                </a:solidFill>
                <a:latin typeface="Arial MT"/>
                <a:cs typeface="Arial MT"/>
              </a:rPr>
              <a:t>One-</a:t>
            </a:r>
            <a:r>
              <a:rPr sz="2100" dirty="0">
                <a:solidFill>
                  <a:srgbClr val="7F7F7F"/>
                </a:solidFill>
                <a:latin typeface="Arial MT"/>
                <a:cs typeface="Arial MT"/>
              </a:rPr>
              <a:t>hot</a:t>
            </a:r>
            <a:r>
              <a:rPr sz="2100" spc="-1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2100" spc="-20" dirty="0">
                <a:solidFill>
                  <a:srgbClr val="7F7F7F"/>
                </a:solidFill>
                <a:latin typeface="Arial MT"/>
                <a:cs typeface="Arial MT"/>
              </a:rPr>
              <a:t>encoding</a:t>
            </a:r>
            <a:r>
              <a:rPr sz="2100" spc="-1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2100" spc="-80" dirty="0">
                <a:solidFill>
                  <a:srgbClr val="7F7F7F"/>
                </a:solidFill>
                <a:latin typeface="Arial MT"/>
                <a:cs typeface="Arial MT"/>
              </a:rPr>
              <a:t>was</a:t>
            </a:r>
            <a:r>
              <a:rPr sz="2100" spc="-1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7F7F7F"/>
                </a:solidFill>
                <a:latin typeface="Arial MT"/>
                <a:cs typeface="Arial MT"/>
              </a:rPr>
              <a:t>applied</a:t>
            </a:r>
            <a:r>
              <a:rPr sz="2100" spc="-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sz="2100" spc="-1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2100" spc="-30" dirty="0">
                <a:solidFill>
                  <a:srgbClr val="7F7F7F"/>
                </a:solidFill>
                <a:latin typeface="Arial MT"/>
                <a:cs typeface="Arial MT"/>
              </a:rPr>
              <a:t>categorical</a:t>
            </a:r>
            <a:r>
              <a:rPr sz="2100" spc="-2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7F7F7F"/>
                </a:solidFill>
                <a:latin typeface="Arial MT"/>
                <a:cs typeface="Arial MT"/>
              </a:rPr>
              <a:t>features</a:t>
            </a:r>
            <a:endParaRPr sz="21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380"/>
              </a:spcBef>
              <a:buChar char="•"/>
              <a:tabLst>
                <a:tab pos="697865" algn="l"/>
              </a:tabLst>
            </a:pPr>
            <a:r>
              <a:rPr sz="1900" spc="-35" dirty="0">
                <a:solidFill>
                  <a:srgbClr val="767171"/>
                </a:solidFill>
                <a:latin typeface="Arial MT"/>
                <a:cs typeface="Arial MT"/>
              </a:rPr>
              <a:t>How</a:t>
            </a:r>
            <a:r>
              <a:rPr sz="1900" spc="-4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171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67171"/>
                </a:solidFill>
                <a:latin typeface="Arial MT"/>
                <a:cs typeface="Arial MT"/>
              </a:rPr>
              <a:t>build,</a:t>
            </a:r>
            <a:r>
              <a:rPr sz="1900" spc="-35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Arial MT"/>
                <a:cs typeface="Arial MT"/>
              </a:rPr>
              <a:t>tune,</a:t>
            </a:r>
            <a:r>
              <a:rPr sz="1900" spc="-4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Arial MT"/>
                <a:cs typeface="Arial MT"/>
              </a:rPr>
              <a:t>evaluate</a:t>
            </a:r>
            <a:r>
              <a:rPr sz="1900" spc="-35" dirty="0">
                <a:solidFill>
                  <a:srgbClr val="767171"/>
                </a:solidFill>
                <a:latin typeface="Arial MT"/>
                <a:cs typeface="Arial MT"/>
              </a:rPr>
              <a:t> classification </a:t>
            </a:r>
            <a:r>
              <a:rPr sz="1900" spc="-10" dirty="0">
                <a:solidFill>
                  <a:srgbClr val="767171"/>
                </a:solidFill>
                <a:latin typeface="Arial MT"/>
                <a:cs typeface="Arial MT"/>
              </a:rPr>
              <a:t>models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32355"/>
            <a:ext cx="10231120" cy="345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various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methods</a:t>
            </a:r>
            <a:endParaRPr sz="2200">
              <a:latin typeface="Arial MT"/>
              <a:cs typeface="Arial MT"/>
            </a:endParaRPr>
          </a:p>
          <a:p>
            <a:pPr marL="765810" lvl="1" indent="-295910">
              <a:lnSpc>
                <a:spcPct val="100000"/>
              </a:lnSpc>
              <a:spcBef>
                <a:spcPts val="1455"/>
              </a:spcBef>
              <a:buFont typeface="Wingdings"/>
              <a:buChar char=""/>
              <a:tabLst>
                <a:tab pos="765810" algn="l"/>
              </a:tabLst>
            </a:pP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done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get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request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API.</a:t>
            </a:r>
            <a:endParaRPr sz="1800">
              <a:latin typeface="Arial MT"/>
              <a:cs typeface="Arial MT"/>
            </a:endParaRPr>
          </a:p>
          <a:p>
            <a:pPr marL="698500" marR="429259" lvl="1" indent="-228600">
              <a:lnSpc>
                <a:spcPct val="102200"/>
              </a:lnSpc>
              <a:spcBef>
                <a:spcPts val="1295"/>
              </a:spcBef>
              <a:buFont typeface="Wingdings"/>
              <a:buChar char=""/>
              <a:tabLst>
                <a:tab pos="698500" algn="l"/>
                <a:tab pos="76581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Next,</a:t>
            </a:r>
            <a:r>
              <a:rPr sz="18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decoded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response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content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 MT"/>
                <a:cs typeface="Arial MT"/>
              </a:rPr>
              <a:t>Json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using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 MT"/>
                <a:cs typeface="Arial MT"/>
              </a:rPr>
              <a:t>.json()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call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turn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a 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pandas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dataframe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.json_normalize().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345"/>
              </a:spcBef>
              <a:buFont typeface="Wingdings"/>
              <a:buChar char=""/>
              <a:tabLst>
                <a:tab pos="697865" algn="l"/>
              </a:tabLst>
            </a:pPr>
            <a:r>
              <a:rPr sz="1800" spc="-20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8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cleaned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data, 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checked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missing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 MT"/>
                <a:cs typeface="Arial MT"/>
              </a:rPr>
              <a:t>values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fill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missing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 MT"/>
                <a:cs typeface="Arial MT"/>
              </a:rPr>
              <a:t>values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necessary.</a:t>
            </a:r>
            <a:endParaRPr sz="1800">
              <a:latin typeface="Arial MT"/>
              <a:cs typeface="Arial MT"/>
            </a:endParaRPr>
          </a:p>
          <a:p>
            <a:pPr marL="698500" marR="890905" lvl="1" indent="-228600">
              <a:lnSpc>
                <a:spcPct val="101099"/>
              </a:lnSpc>
              <a:spcBef>
                <a:spcPts val="1415"/>
              </a:spcBef>
              <a:buFont typeface="Wingdings"/>
              <a:buChar char="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addition,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18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scraping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18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55" dirty="0">
                <a:solidFill>
                  <a:srgbClr val="292929"/>
                </a:solidFill>
                <a:latin typeface="Arial MT"/>
                <a:cs typeface="Arial MT"/>
              </a:rPr>
              <a:t> Falcon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18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BeautifulSoup.</a:t>
            </a:r>
            <a:endParaRPr sz="1800">
              <a:latin typeface="Arial MT"/>
              <a:cs typeface="Arial MT"/>
            </a:endParaRPr>
          </a:p>
          <a:p>
            <a:pPr marL="698500" marR="5080" lvl="1" indent="-228600">
              <a:lnSpc>
                <a:spcPct val="102200"/>
              </a:lnSpc>
              <a:spcBef>
                <a:spcPts val="1300"/>
              </a:spcBef>
              <a:buFont typeface="Wingdings"/>
              <a:buChar char="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objective</a:t>
            </a:r>
            <a:r>
              <a:rPr sz="18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extract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Arial MT"/>
                <a:cs typeface="Arial MT"/>
              </a:rPr>
              <a:t>HTML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table,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parse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convert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pandas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dataframe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future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analysis.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76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Data</a:t>
            </a:r>
            <a:r>
              <a:rPr spc="-190" dirty="0"/>
              <a:t> </a:t>
            </a:r>
            <a:r>
              <a:rPr spc="-7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478" y="1807971"/>
            <a:ext cx="4338955" cy="26123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1300" marR="129539" indent="-228600">
              <a:lnSpc>
                <a:spcPct val="99300"/>
              </a:lnSpc>
              <a:spcBef>
                <a:spcPts val="114"/>
              </a:spcBef>
              <a:buChar char="•"/>
              <a:tabLst>
                <a:tab pos="241300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get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request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collect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data,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clean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requested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some 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basic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formatting.</a:t>
            </a:r>
            <a:endParaRPr sz="2200" dirty="0">
              <a:latin typeface="Arial MT"/>
              <a:cs typeface="Arial MT"/>
            </a:endParaRPr>
          </a:p>
          <a:p>
            <a:pPr marL="240029" marR="5080" indent="-227329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notebook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Data</a:t>
            </a:r>
            <a:r>
              <a:rPr sz="2400" spc="-2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	</a:t>
            </a:r>
            <a:r>
              <a:rPr sz="24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Collection</a:t>
            </a:r>
            <a:r>
              <a:rPr sz="2400" u="heavy" spc="-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python</a:t>
            </a:r>
            <a:r>
              <a:rPr sz="24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file</a:t>
            </a:r>
            <a:r>
              <a:rPr sz="24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r>
              <a:rPr sz="2400" u="heavy" spc="-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04367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Data</a:t>
            </a:r>
            <a:r>
              <a:rPr spc="-210" dirty="0"/>
              <a:t> </a:t>
            </a:r>
            <a:r>
              <a:rPr spc="-60" dirty="0"/>
              <a:t>Collection</a:t>
            </a:r>
            <a:r>
              <a:rPr spc="-125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275" dirty="0"/>
              <a:t>SpaceX</a:t>
            </a:r>
            <a:r>
              <a:rPr spc="20" dirty="0"/>
              <a:t> </a:t>
            </a:r>
            <a:r>
              <a:rPr spc="-105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243743"/>
            <a:ext cx="4187051" cy="46257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151" y="1798828"/>
            <a:ext cx="3742054" cy="30105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0665" marR="5080" indent="-228600">
              <a:lnSpc>
                <a:spcPct val="100499"/>
              </a:lnSpc>
              <a:spcBef>
                <a:spcPts val="85"/>
              </a:spcBef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applied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scrapping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webscrap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BeautifulSoup</a:t>
            </a:r>
            <a:endParaRPr sz="2200" dirty="0">
              <a:latin typeface="Arial MT"/>
              <a:cs typeface="Arial MT"/>
            </a:endParaRPr>
          </a:p>
          <a:p>
            <a:pPr marL="240665" marR="358140" indent="-228600">
              <a:lnSpc>
                <a:spcPct val="100499"/>
              </a:lnSpc>
              <a:spcBef>
                <a:spcPts val="1355"/>
              </a:spcBef>
              <a:buChar char="•"/>
              <a:tabLst>
                <a:tab pos="240665" algn="l"/>
                <a:tab pos="32512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z="2200" spc="-254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parsed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converted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pandas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dataframe.</a:t>
            </a:r>
            <a:endParaRPr sz="2200" dirty="0">
              <a:latin typeface="Arial MT"/>
              <a:cs typeface="Arial MT"/>
            </a:endParaRPr>
          </a:p>
          <a:p>
            <a:pPr marL="240665" marR="205104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link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notebook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Data</a:t>
            </a:r>
            <a:r>
              <a:rPr sz="2000" spc="-2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Scraping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5976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Data</a:t>
            </a:r>
            <a:r>
              <a:rPr spc="-105" dirty="0"/>
              <a:t> </a:t>
            </a:r>
            <a:r>
              <a:rPr spc="-60" dirty="0"/>
              <a:t>Collection</a:t>
            </a:r>
            <a:r>
              <a:rPr spc="-10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85" dirty="0"/>
              <a:t>Scraping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5802" y="1392499"/>
            <a:ext cx="4073105" cy="4503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1802</Words>
  <Application>Microsoft Office PowerPoint</Application>
  <PresentationFormat>Widescreen</PresentationFormat>
  <Paragraphs>198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 MT</vt:lpstr>
      <vt:lpstr>Calibri</vt:lpstr>
      <vt:lpstr>Wingdings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EDA with SQL EXAMPLES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based on Sites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ADITYA</dc:creator>
  <cp:lastModifiedBy>Aditya Joshi</cp:lastModifiedBy>
  <cp:revision>1</cp:revision>
  <dcterms:created xsi:type="dcterms:W3CDTF">2025-11-16T19:48:51Z</dcterms:created>
  <dcterms:modified xsi:type="dcterms:W3CDTF">2025-11-16T20:01:02Z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2025-11-16T00:00:00Z</vt:filetime>
  </property>
  <property fmtid="{D5CDD505-2E9C-101B-9397-08002B2CF9AE}" pid="3" name="LastSaved">
    <vt:filetime>2025-11-16T00:00:00Z</vt:filetime>
  </property>
  <property fmtid="{D5CDD505-2E9C-101B-9397-08002B2CF9AE}" pid="4" name="Producer">
    <vt:lpwstr>macOS Version 26.1 (Build 25B78) Quartz PDFContext</vt:lpwstr>
  </property>
</Properties>
</file>